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09" r:id="rId1"/>
  </p:sldMasterIdLst>
  <p:notesMasterIdLst>
    <p:notesMasterId r:id="rId53"/>
  </p:notesMasterIdLst>
  <p:sldIdLst>
    <p:sldId id="288" r:id="rId2"/>
    <p:sldId id="256" r:id="rId3"/>
    <p:sldId id="494" r:id="rId4"/>
    <p:sldId id="478" r:id="rId5"/>
    <p:sldId id="509" r:id="rId6"/>
    <p:sldId id="513" r:id="rId7"/>
    <p:sldId id="514" r:id="rId8"/>
    <p:sldId id="519" r:id="rId9"/>
    <p:sldId id="522" r:id="rId10"/>
    <p:sldId id="526" r:id="rId11"/>
    <p:sldId id="518" r:id="rId12"/>
    <p:sldId id="516" r:id="rId13"/>
    <p:sldId id="480" r:id="rId14"/>
    <p:sldId id="560" r:id="rId15"/>
    <p:sldId id="559" r:id="rId16"/>
    <p:sldId id="574" r:id="rId17"/>
    <p:sldId id="505" r:id="rId18"/>
    <p:sldId id="535" r:id="rId19"/>
    <p:sldId id="573" r:id="rId20"/>
    <p:sldId id="557" r:id="rId21"/>
    <p:sldId id="529" r:id="rId22"/>
    <p:sldId id="571" r:id="rId23"/>
    <p:sldId id="530" r:id="rId24"/>
    <p:sldId id="532" r:id="rId25"/>
    <p:sldId id="558" r:id="rId26"/>
    <p:sldId id="503" r:id="rId27"/>
    <p:sldId id="553" r:id="rId28"/>
    <p:sldId id="536" r:id="rId29"/>
    <p:sldId id="554" r:id="rId30"/>
    <p:sldId id="538" r:id="rId31"/>
    <p:sldId id="562" r:id="rId32"/>
    <p:sldId id="565" r:id="rId33"/>
    <p:sldId id="537" r:id="rId34"/>
    <p:sldId id="563" r:id="rId35"/>
    <p:sldId id="567" r:id="rId36"/>
    <p:sldId id="539" r:id="rId37"/>
    <p:sldId id="566" r:id="rId38"/>
    <p:sldId id="552" r:id="rId39"/>
    <p:sldId id="564" r:id="rId40"/>
    <p:sldId id="568" r:id="rId41"/>
    <p:sldId id="540" r:id="rId42"/>
    <p:sldId id="569" r:id="rId43"/>
    <p:sldId id="541" r:id="rId44"/>
    <p:sldId id="561" r:id="rId45"/>
    <p:sldId id="555" r:id="rId46"/>
    <p:sldId id="556" r:id="rId47"/>
    <p:sldId id="527" r:id="rId48"/>
    <p:sldId id="483" r:id="rId49"/>
    <p:sldId id="550" r:id="rId50"/>
    <p:sldId id="486" r:id="rId51"/>
    <p:sldId id="32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3B04"/>
    <a:srgbClr val="CCCC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0387" autoAdjust="0"/>
    <p:restoredTop sz="94723" autoAdjust="0"/>
  </p:normalViewPr>
  <p:slideViewPr>
    <p:cSldViewPr snapToGrid="0">
      <p:cViewPr>
        <p:scale>
          <a:sx n="66" d="100"/>
          <a:sy n="66" d="100"/>
        </p:scale>
        <p:origin x="-464" y="-48"/>
      </p:cViewPr>
      <p:guideLst>
        <p:guide orient="horz" pos="2160"/>
        <p:guide pos="3840"/>
      </p:guideLst>
    </p:cSldViewPr>
  </p:slideViewPr>
  <p:outlineViewPr>
    <p:cViewPr>
      <p:scale>
        <a:sx n="33" d="100"/>
        <a:sy n="33" d="100"/>
      </p:scale>
      <p:origin x="0" y="3816"/>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dirty="0"/>
              <a:t>Confusion</a:t>
            </a:r>
            <a:r>
              <a:rPr lang="en-US" baseline="0" dirty="0"/>
              <a:t> Matrix Comparison</a:t>
            </a:r>
            <a:endParaRPr lang="en-US" dirty="0"/>
          </a:p>
        </c:rich>
      </c:tx>
      <c:layout/>
    </c:title>
    <c:view3D>
      <c:rAngAx val="1"/>
    </c:view3D>
    <c:plotArea>
      <c:layout>
        <c:manualLayout>
          <c:layoutTarget val="inner"/>
          <c:xMode val="edge"/>
          <c:yMode val="edge"/>
          <c:x val="0.14580153107926391"/>
          <c:y val="0.10563612953867015"/>
          <c:w val="0.70101104743452658"/>
          <c:h val="0.75478767789858991"/>
        </c:manualLayout>
      </c:layout>
      <c:bar3DChart>
        <c:barDir val="col"/>
        <c:grouping val="standard"/>
        <c:ser>
          <c:idx val="0"/>
          <c:order val="0"/>
          <c:tx>
            <c:strRef>
              <c:f>Sheet1!$B$1</c:f>
              <c:strCache>
                <c:ptCount val="1"/>
                <c:pt idx="0">
                  <c:v>Accuracy</c:v>
                </c:pt>
              </c:strCache>
            </c:strRef>
          </c:tx>
          <c:dLbls>
            <c:showVal val="1"/>
          </c:dLbls>
          <c:cat>
            <c:strRef>
              <c:f>Sheet1!$A$2:$A$5</c:f>
              <c:strCache>
                <c:ptCount val="4"/>
                <c:pt idx="0">
                  <c:v>Bernoulli Naive Bayes</c:v>
                </c:pt>
                <c:pt idx="1">
                  <c:v>SVM(Linear)</c:v>
                </c:pt>
                <c:pt idx="2">
                  <c:v>Random Forest</c:v>
                </c:pt>
                <c:pt idx="3">
                  <c:v>Logistic Regression</c:v>
                </c:pt>
              </c:strCache>
            </c:strRef>
          </c:cat>
          <c:val>
            <c:numRef>
              <c:f>Sheet1!$B$2:$B$5</c:f>
              <c:numCache>
                <c:formatCode>0.00%</c:formatCode>
                <c:ptCount val="4"/>
                <c:pt idx="0">
                  <c:v>0.7569000000000039</c:v>
                </c:pt>
                <c:pt idx="1">
                  <c:v>0.75600000000000389</c:v>
                </c:pt>
                <c:pt idx="2">
                  <c:v>0.70570000000000344</c:v>
                </c:pt>
                <c:pt idx="3">
                  <c:v>0.76880000000000448</c:v>
                </c:pt>
              </c:numCache>
            </c:numRef>
          </c:val>
        </c:ser>
        <c:ser>
          <c:idx val="1"/>
          <c:order val="1"/>
          <c:tx>
            <c:strRef>
              <c:f>Sheet1!$C$1</c:f>
              <c:strCache>
                <c:ptCount val="1"/>
                <c:pt idx="0">
                  <c:v>Precision</c:v>
                </c:pt>
              </c:strCache>
            </c:strRef>
          </c:tx>
          <c:dLbls>
            <c:showVal val="1"/>
          </c:dLbls>
          <c:cat>
            <c:strRef>
              <c:f>Sheet1!$A$2:$A$5</c:f>
              <c:strCache>
                <c:ptCount val="4"/>
                <c:pt idx="0">
                  <c:v>Bernoulli Naive Bayes</c:v>
                </c:pt>
                <c:pt idx="1">
                  <c:v>SVM(Linear)</c:v>
                </c:pt>
                <c:pt idx="2">
                  <c:v>Random Forest</c:v>
                </c:pt>
                <c:pt idx="3">
                  <c:v>Logistic Regression</c:v>
                </c:pt>
              </c:strCache>
            </c:strRef>
          </c:cat>
          <c:val>
            <c:numRef>
              <c:f>Sheet1!$C$2:$C$5</c:f>
              <c:numCache>
                <c:formatCode>0%</c:formatCode>
                <c:ptCount val="4"/>
                <c:pt idx="0">
                  <c:v>0.76000000000000389</c:v>
                </c:pt>
                <c:pt idx="1">
                  <c:v>0.76000000000000389</c:v>
                </c:pt>
                <c:pt idx="2">
                  <c:v>0.71000000000000063</c:v>
                </c:pt>
                <c:pt idx="3">
                  <c:v>0.77000000000000191</c:v>
                </c:pt>
              </c:numCache>
            </c:numRef>
          </c:val>
        </c:ser>
        <c:ser>
          <c:idx val="2"/>
          <c:order val="2"/>
          <c:tx>
            <c:strRef>
              <c:f>Sheet1!$D$1</c:f>
              <c:strCache>
                <c:ptCount val="1"/>
                <c:pt idx="0">
                  <c:v>Recall</c:v>
                </c:pt>
              </c:strCache>
            </c:strRef>
          </c:tx>
          <c:dLbls>
            <c:showVal val="1"/>
          </c:dLbls>
          <c:cat>
            <c:strRef>
              <c:f>Sheet1!$A$2:$A$5</c:f>
              <c:strCache>
                <c:ptCount val="4"/>
                <c:pt idx="0">
                  <c:v>Bernoulli Naive Bayes</c:v>
                </c:pt>
                <c:pt idx="1">
                  <c:v>SVM(Linear)</c:v>
                </c:pt>
                <c:pt idx="2">
                  <c:v>Random Forest</c:v>
                </c:pt>
                <c:pt idx="3">
                  <c:v>Logistic Regression</c:v>
                </c:pt>
              </c:strCache>
            </c:strRef>
          </c:cat>
          <c:val>
            <c:numRef>
              <c:f>Sheet1!$D$2:$D$5</c:f>
              <c:numCache>
                <c:formatCode>0%</c:formatCode>
                <c:ptCount val="4"/>
                <c:pt idx="0">
                  <c:v>0.76000000000000389</c:v>
                </c:pt>
                <c:pt idx="1">
                  <c:v>0.76000000000000389</c:v>
                </c:pt>
                <c:pt idx="2">
                  <c:v>0.71000000000000063</c:v>
                </c:pt>
                <c:pt idx="3">
                  <c:v>0.77000000000000191</c:v>
                </c:pt>
              </c:numCache>
            </c:numRef>
          </c:val>
        </c:ser>
        <c:ser>
          <c:idx val="3"/>
          <c:order val="3"/>
          <c:tx>
            <c:strRef>
              <c:f>Sheet1!$E$1</c:f>
              <c:strCache>
                <c:ptCount val="1"/>
                <c:pt idx="0">
                  <c:v>F1-Score</c:v>
                </c:pt>
              </c:strCache>
            </c:strRef>
          </c:tx>
          <c:dLbls>
            <c:showVal val="1"/>
          </c:dLbls>
          <c:cat>
            <c:strRef>
              <c:f>Sheet1!$A$2:$A$5</c:f>
              <c:strCache>
                <c:ptCount val="4"/>
                <c:pt idx="0">
                  <c:v>Bernoulli Naive Bayes</c:v>
                </c:pt>
                <c:pt idx="1">
                  <c:v>SVM(Linear)</c:v>
                </c:pt>
                <c:pt idx="2">
                  <c:v>Random Forest</c:v>
                </c:pt>
                <c:pt idx="3">
                  <c:v>Logistic Regression</c:v>
                </c:pt>
              </c:strCache>
            </c:strRef>
          </c:cat>
          <c:val>
            <c:numRef>
              <c:f>Sheet1!$E$2:$E$5</c:f>
              <c:numCache>
                <c:formatCode>0%</c:formatCode>
                <c:ptCount val="4"/>
                <c:pt idx="0">
                  <c:v>0.76000000000000389</c:v>
                </c:pt>
                <c:pt idx="1">
                  <c:v>0.76000000000000389</c:v>
                </c:pt>
                <c:pt idx="2">
                  <c:v>0.70000000000000062</c:v>
                </c:pt>
                <c:pt idx="3">
                  <c:v>0.77000000000000191</c:v>
                </c:pt>
              </c:numCache>
            </c:numRef>
          </c:val>
        </c:ser>
        <c:dLbls>
          <c:showVal val="1"/>
        </c:dLbls>
        <c:shape val="box"/>
        <c:axId val="136157440"/>
        <c:axId val="136577024"/>
        <c:axId val="106991104"/>
      </c:bar3DChart>
      <c:catAx>
        <c:axId val="136157440"/>
        <c:scaling>
          <c:orientation val="minMax"/>
        </c:scaling>
        <c:axPos val="b"/>
        <c:majorTickMark val="none"/>
        <c:tickLblPos val="nextTo"/>
        <c:crossAx val="136577024"/>
        <c:crosses val="autoZero"/>
        <c:auto val="1"/>
        <c:lblAlgn val="ctr"/>
        <c:lblOffset val="100"/>
      </c:catAx>
      <c:valAx>
        <c:axId val="136577024"/>
        <c:scaling>
          <c:orientation val="minMax"/>
        </c:scaling>
        <c:axPos val="l"/>
        <c:numFmt formatCode="0.00%" sourceLinked="1"/>
        <c:majorTickMark val="none"/>
        <c:tickLblPos val="nextTo"/>
        <c:crossAx val="136157440"/>
        <c:crosses val="autoZero"/>
        <c:crossBetween val="between"/>
      </c:valAx>
      <c:serAx>
        <c:axId val="106991104"/>
        <c:scaling>
          <c:orientation val="minMax"/>
        </c:scaling>
        <c:delete val="1"/>
        <c:axPos val="b"/>
        <c:tickLblPos val="nextTo"/>
        <c:crossAx val="136577024"/>
        <c:crosses val="autoZero"/>
      </c:serAx>
    </c:plotArea>
    <c:legend>
      <c:legendPos val="r"/>
      <c:layout/>
    </c:legend>
    <c:plotVisOnly val="1"/>
  </c:chart>
  <c:spPr>
    <a:ln w="0">
      <a:noFill/>
    </a:ln>
  </c:sp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3"/>
  <c:chart>
    <c:title/>
    <c:plotArea>
      <c:layout/>
      <c:barChart>
        <c:barDir val="col"/>
        <c:grouping val="clustered"/>
        <c:ser>
          <c:idx val="0"/>
          <c:order val="0"/>
          <c:tx>
            <c:strRef>
              <c:f>Sheet1!$B$1</c:f>
              <c:strCache>
                <c:ptCount val="1"/>
                <c:pt idx="0">
                  <c:v>Accuracy</c:v>
                </c:pt>
              </c:strCache>
            </c:strRef>
          </c:tx>
          <c:dLbls>
            <c:dLbl>
              <c:idx val="2"/>
              <c:tx>
                <c:rich>
                  <a:bodyPr/>
                  <a:lstStyle/>
                  <a:p>
                    <a:r>
                      <a:rPr lang="en-US" dirty="0"/>
                      <a:t>      75.69%</a:t>
                    </a:r>
                  </a:p>
                </c:rich>
              </c:tx>
              <c:dLblPos val="outEnd"/>
              <c:showVal val="1"/>
            </c:dLbl>
            <c:dLbl>
              <c:idx val="6"/>
              <c:tx>
                <c:rich>
                  <a:bodyPr/>
                  <a:lstStyle/>
                  <a:p>
                    <a:r>
                      <a:rPr lang="en-US" dirty="0"/>
                      <a:t>    82.43%</a:t>
                    </a:r>
                  </a:p>
                </c:rich>
              </c:tx>
              <c:dLblPos val="outEnd"/>
              <c:showVal val="1"/>
            </c:dLbl>
            <c:dLbl>
              <c:idx val="7"/>
              <c:tx>
                <c:rich>
                  <a:bodyPr/>
                  <a:lstStyle/>
                  <a:p>
                    <a:r>
                      <a:rPr lang="en-US" dirty="0"/>
                      <a:t>          82.74%</a:t>
                    </a:r>
                  </a:p>
                </c:rich>
              </c:tx>
              <c:dLblPos val="outEnd"/>
              <c:showVal val="1"/>
            </c:dLbl>
            <c:dLbl>
              <c:idx val="8"/>
              <c:tx>
                <c:rich>
                  <a:bodyPr/>
                  <a:lstStyle/>
                  <a:p>
                    <a:r>
                      <a:rPr lang="en-US" dirty="0"/>
                      <a:t>          82.74%</a:t>
                    </a:r>
                  </a:p>
                </c:rich>
              </c:tx>
              <c:dLblPos val="outEnd"/>
              <c:showVal val="1"/>
            </c:dLbl>
            <c:dLblPos val="outEnd"/>
            <c:showVal val="1"/>
          </c:dLbls>
          <c:trendline>
            <c:trendlineType val="movingAvg"/>
            <c:period val="2"/>
          </c:trendline>
          <c:cat>
            <c:strRef>
              <c:f>Sheet1!$A$2:$A$9</c:f>
              <c:strCache>
                <c:ptCount val="8"/>
                <c:pt idx="0">
                  <c:v>Random Forest</c:v>
                </c:pt>
                <c:pt idx="1">
                  <c:v>SVM(Linear)</c:v>
                </c:pt>
                <c:pt idx="2">
                  <c:v>BernoulliNB</c:v>
                </c:pt>
                <c:pt idx="3">
                  <c:v>LogisticRegression</c:v>
                </c:pt>
                <c:pt idx="4">
                  <c:v>LSTM</c:v>
                </c:pt>
                <c:pt idx="5">
                  <c:v>Glove+additional dropout+BiLSTM</c:v>
                </c:pt>
                <c:pt idx="6">
                  <c:v>Glove+CNN+BiLSTM</c:v>
                </c:pt>
                <c:pt idx="7">
                  <c:v>Glove+BiLSTM+CNN</c:v>
                </c:pt>
              </c:strCache>
            </c:strRef>
          </c:cat>
          <c:val>
            <c:numRef>
              <c:f>Sheet1!$B$2:$B$9</c:f>
              <c:numCache>
                <c:formatCode>0.00%</c:formatCode>
                <c:ptCount val="8"/>
                <c:pt idx="0">
                  <c:v>0.70570000000000144</c:v>
                </c:pt>
                <c:pt idx="1">
                  <c:v>0.75600000000000156</c:v>
                </c:pt>
                <c:pt idx="2">
                  <c:v>0.75690000000000168</c:v>
                </c:pt>
                <c:pt idx="3">
                  <c:v>0.76890000000000192</c:v>
                </c:pt>
                <c:pt idx="4">
                  <c:v>0.7974</c:v>
                </c:pt>
                <c:pt idx="5">
                  <c:v>0.82280000000000064</c:v>
                </c:pt>
                <c:pt idx="6">
                  <c:v>0.82430000000000003</c:v>
                </c:pt>
                <c:pt idx="7">
                  <c:v>0.82740000000000002</c:v>
                </c:pt>
              </c:numCache>
            </c:numRef>
          </c:val>
        </c:ser>
        <c:dLbls>
          <c:showVal val="1"/>
        </c:dLbls>
        <c:axId val="136653440"/>
        <c:axId val="136663424"/>
      </c:barChart>
      <c:catAx>
        <c:axId val="136653440"/>
        <c:scaling>
          <c:orientation val="minMax"/>
        </c:scaling>
        <c:axPos val="b"/>
        <c:tickLblPos val="nextTo"/>
        <c:crossAx val="136663424"/>
        <c:crosses val="autoZero"/>
        <c:auto val="1"/>
        <c:lblAlgn val="ctr"/>
        <c:lblOffset val="100"/>
      </c:catAx>
      <c:valAx>
        <c:axId val="136663424"/>
        <c:scaling>
          <c:orientation val="minMax"/>
        </c:scaling>
        <c:axPos val="l"/>
        <c:numFmt formatCode="0.00%" sourceLinked="1"/>
        <c:tickLblPos val="nextTo"/>
        <c:crossAx val="136653440"/>
        <c:crosses val="autoZero"/>
        <c:crossBetween val="between"/>
      </c:valAx>
    </c:plotArea>
    <c:legend>
      <c:legendPos val="r"/>
    </c:legend>
    <c:plotVisOnly val="1"/>
    <c:dispBlanksAs val="zero"/>
  </c:chart>
  <c:spPr>
    <a:ln w="0">
      <a:noFill/>
    </a:ln>
  </c:spPr>
  <c:externalData r:id="rId1"/>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7860E9-25B1-404B-83AD-4C6732A282B2}"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83D02E4E-8565-4AE6-992C-B4C0A9AFE07F}">
      <dgm:prSet custT="1"/>
      <dgm:spPr/>
      <dgm:t>
        <a:bodyPr/>
        <a:lstStyle/>
        <a:p>
          <a:pPr algn="just"/>
          <a:r>
            <a:rPr lang="en-US" sz="2400" b="1" dirty="0" smtClean="0">
              <a:latin typeface="Times New Roman" panose="02020603050405020304" pitchFamily="18" charset="0"/>
              <a:cs typeface="Times New Roman" panose="02020603050405020304" pitchFamily="18" charset="0"/>
            </a:rPr>
            <a:t>Objective 1:</a:t>
          </a:r>
          <a:endParaRPr lang="en-US" sz="2400" dirty="0">
            <a:latin typeface="Times New Roman" panose="02020603050405020304" pitchFamily="18" charset="0"/>
            <a:cs typeface="Times New Roman" panose="02020603050405020304" pitchFamily="18" charset="0"/>
          </a:endParaRPr>
        </a:p>
      </dgm:t>
    </dgm:pt>
    <dgm:pt modelId="{919C8E92-3B18-40CD-BB6E-224444F073A1}" type="parTrans" cxnId="{347E1D78-9DF1-4B9D-8F8F-1CDEEE3A6AB9}">
      <dgm:prSet/>
      <dgm:spPr/>
      <dgm:t>
        <a:bodyPr/>
        <a:lstStyle/>
        <a:p>
          <a:endParaRPr lang="en-US"/>
        </a:p>
      </dgm:t>
    </dgm:pt>
    <dgm:pt modelId="{B7D684D9-D83A-4C4B-840F-E437A62473E9}" type="sibTrans" cxnId="{347E1D78-9DF1-4B9D-8F8F-1CDEEE3A6AB9}">
      <dgm:prSet/>
      <dgm:spPr/>
      <dgm:t>
        <a:bodyPr/>
        <a:lstStyle/>
        <a:p>
          <a:endParaRPr lang="en-US"/>
        </a:p>
      </dgm:t>
    </dgm:pt>
    <dgm:pt modelId="{208C6565-9CDE-4EC7-8C5C-75C3D9B6C708}">
      <dgm:prSet custT="1"/>
      <dgm:spPr/>
      <dgm:t>
        <a:bodyPr/>
        <a:lstStyle/>
        <a:p>
          <a:pPr algn="just"/>
          <a:r>
            <a:rPr lang="en-US" sz="2400" b="1" dirty="0" smtClean="0">
              <a:latin typeface="Times New Roman" panose="02020603050405020304" pitchFamily="18" charset="0"/>
              <a:cs typeface="Times New Roman" panose="02020603050405020304" pitchFamily="18" charset="0"/>
            </a:rPr>
            <a:t>Objective 2:</a:t>
          </a:r>
          <a:endParaRPr lang="en-US" sz="2400" dirty="0">
            <a:latin typeface="Times New Roman" panose="02020603050405020304" pitchFamily="18" charset="0"/>
            <a:cs typeface="Times New Roman" panose="02020603050405020304" pitchFamily="18" charset="0"/>
          </a:endParaRPr>
        </a:p>
      </dgm:t>
    </dgm:pt>
    <dgm:pt modelId="{8D74B434-5D3B-49DE-BD24-5C00DAFD6878}" type="parTrans" cxnId="{63FD6034-40AE-44FD-8F07-40015426CE57}">
      <dgm:prSet/>
      <dgm:spPr/>
      <dgm:t>
        <a:bodyPr/>
        <a:lstStyle/>
        <a:p>
          <a:endParaRPr lang="en-US"/>
        </a:p>
      </dgm:t>
    </dgm:pt>
    <dgm:pt modelId="{62216158-7724-46B1-B060-77D25F945E98}" type="sibTrans" cxnId="{63FD6034-40AE-44FD-8F07-40015426CE57}">
      <dgm:prSet/>
      <dgm:spPr/>
      <dgm:t>
        <a:bodyPr/>
        <a:lstStyle/>
        <a:p>
          <a:endParaRPr lang="en-US"/>
        </a:p>
      </dgm:t>
    </dgm:pt>
    <dgm:pt modelId="{14317C57-E718-4E8E-82D3-13EB6BC2F161}">
      <dgm:prSet custT="1"/>
      <dgm:spPr/>
      <dgm:t>
        <a:bodyPr/>
        <a:lstStyle/>
        <a:p>
          <a:pPr algn="just"/>
          <a:r>
            <a:rPr lang="en-US" sz="2400" b="1" dirty="0">
              <a:latin typeface="Times New Roman" panose="02020603050405020304" pitchFamily="18" charset="0"/>
              <a:cs typeface="Times New Roman" panose="02020603050405020304" pitchFamily="18" charset="0"/>
            </a:rPr>
            <a:t>Objective 3:</a:t>
          </a:r>
          <a:endParaRPr lang="en-US" sz="2400" dirty="0">
            <a:latin typeface="Times New Roman" panose="02020603050405020304" pitchFamily="18" charset="0"/>
            <a:cs typeface="Times New Roman" panose="02020603050405020304" pitchFamily="18" charset="0"/>
          </a:endParaRPr>
        </a:p>
      </dgm:t>
    </dgm:pt>
    <dgm:pt modelId="{D97D37AF-8DC8-42FE-BA8B-E6A6E47C9FCB}" type="parTrans" cxnId="{74F5B58D-ECF7-40DE-A42C-96F948EB869A}">
      <dgm:prSet/>
      <dgm:spPr/>
      <dgm:t>
        <a:bodyPr/>
        <a:lstStyle/>
        <a:p>
          <a:endParaRPr lang="en-US"/>
        </a:p>
      </dgm:t>
    </dgm:pt>
    <dgm:pt modelId="{C683037B-AAF0-49A3-9561-E76DE7DB090A}" type="sibTrans" cxnId="{74F5B58D-ECF7-40DE-A42C-96F948EB869A}">
      <dgm:prSet/>
      <dgm:spPr/>
      <dgm:t>
        <a:bodyPr/>
        <a:lstStyle/>
        <a:p>
          <a:endParaRPr lang="en-US"/>
        </a:p>
      </dgm:t>
    </dgm:pt>
    <dgm:pt modelId="{411D9E97-242F-4F3F-8DF8-90841228897F}">
      <dgm:prSet custT="1"/>
      <dgm:spPr/>
      <dgm:t>
        <a:bodyPr/>
        <a:lstStyle/>
        <a:p>
          <a:pPr algn="just"/>
          <a:r>
            <a:rPr lang="en-US" sz="2400" b="1" dirty="0">
              <a:latin typeface="Times New Roman" panose="02020603050405020304" pitchFamily="18" charset="0"/>
              <a:cs typeface="Times New Roman" panose="02020603050405020304" pitchFamily="18" charset="0"/>
            </a:rPr>
            <a:t>Objective 4:</a:t>
          </a:r>
          <a:endParaRPr lang="en-US" sz="2400" dirty="0">
            <a:latin typeface="Times New Roman" panose="02020603050405020304" pitchFamily="18" charset="0"/>
            <a:cs typeface="Times New Roman" panose="02020603050405020304" pitchFamily="18" charset="0"/>
          </a:endParaRPr>
        </a:p>
      </dgm:t>
    </dgm:pt>
    <dgm:pt modelId="{3470D7E9-D539-4623-A798-D140A394BD08}" type="parTrans" cxnId="{A0B4A9C3-4EC6-4129-99D4-B00FA7074B8E}">
      <dgm:prSet/>
      <dgm:spPr/>
      <dgm:t>
        <a:bodyPr/>
        <a:lstStyle/>
        <a:p>
          <a:endParaRPr lang="en-US"/>
        </a:p>
      </dgm:t>
    </dgm:pt>
    <dgm:pt modelId="{3C5E5770-B6FD-4C4A-80F8-9063674A17F5}" type="sibTrans" cxnId="{A0B4A9C3-4EC6-4129-99D4-B00FA7074B8E}">
      <dgm:prSet/>
      <dgm:spPr/>
      <dgm:t>
        <a:bodyPr/>
        <a:lstStyle/>
        <a:p>
          <a:endParaRPr lang="en-US"/>
        </a:p>
      </dgm:t>
    </dgm:pt>
    <dgm:pt modelId="{D1B69A3B-05EE-4052-B51C-4F5D68DD2FE6}">
      <dgm:prSet custT="1"/>
      <dgm:spPr/>
      <dgm:t>
        <a:bodyPr/>
        <a:lstStyle/>
        <a:p>
          <a:pPr algn="just"/>
          <a:r>
            <a:rPr lang="en-US" sz="2400" b="1" dirty="0">
              <a:latin typeface="Times New Roman" panose="02020603050405020304" pitchFamily="18" charset="0"/>
              <a:cs typeface="Times New Roman" panose="02020603050405020304" pitchFamily="18" charset="0"/>
            </a:rPr>
            <a:t>Objective 5:</a:t>
          </a:r>
          <a:endParaRPr lang="en-US" sz="2400" dirty="0">
            <a:latin typeface="Times New Roman" panose="02020603050405020304" pitchFamily="18" charset="0"/>
            <a:cs typeface="Times New Roman" panose="02020603050405020304" pitchFamily="18" charset="0"/>
          </a:endParaRPr>
        </a:p>
      </dgm:t>
    </dgm:pt>
    <dgm:pt modelId="{F0A0E48D-C2E2-4665-846D-98E3352236EC}" type="parTrans" cxnId="{D137ACEB-680A-4D29-81F5-CA5DD775BCBB}">
      <dgm:prSet/>
      <dgm:spPr/>
      <dgm:t>
        <a:bodyPr/>
        <a:lstStyle/>
        <a:p>
          <a:endParaRPr lang="en-US"/>
        </a:p>
      </dgm:t>
    </dgm:pt>
    <dgm:pt modelId="{C974765B-EEC5-40EE-ADF8-EBEBA13FBAF1}" type="sibTrans" cxnId="{D137ACEB-680A-4D29-81F5-CA5DD775BCBB}">
      <dgm:prSet/>
      <dgm:spPr/>
      <dgm:t>
        <a:bodyPr/>
        <a:lstStyle/>
        <a:p>
          <a:endParaRPr lang="en-US"/>
        </a:p>
      </dgm:t>
    </dgm:pt>
    <dgm:pt modelId="{92F6FFFB-D55A-4A7D-A689-8C6FDD3CE2DD}" type="pres">
      <dgm:prSet presAssocID="{E37860E9-25B1-404B-83AD-4C6732A282B2}" presName="vert0" presStyleCnt="0">
        <dgm:presLayoutVars>
          <dgm:dir/>
          <dgm:animOne val="branch"/>
          <dgm:animLvl val="lvl"/>
        </dgm:presLayoutVars>
      </dgm:prSet>
      <dgm:spPr/>
      <dgm:t>
        <a:bodyPr/>
        <a:lstStyle/>
        <a:p>
          <a:endParaRPr lang="en-US"/>
        </a:p>
      </dgm:t>
    </dgm:pt>
    <dgm:pt modelId="{07AE2067-51FD-4FB4-A99D-295B871C5D30}" type="pres">
      <dgm:prSet presAssocID="{83D02E4E-8565-4AE6-992C-B4C0A9AFE07F}" presName="thickLine" presStyleLbl="alignNode1" presStyleIdx="0" presStyleCnt="5"/>
      <dgm:spPr/>
      <dgm:t>
        <a:bodyPr/>
        <a:lstStyle/>
        <a:p>
          <a:endParaRPr lang="en-US"/>
        </a:p>
      </dgm:t>
    </dgm:pt>
    <dgm:pt modelId="{01D4A33B-2A80-44E7-AD7D-494469DB53E1}" type="pres">
      <dgm:prSet presAssocID="{83D02E4E-8565-4AE6-992C-B4C0A9AFE07F}" presName="horz1" presStyleCnt="0"/>
      <dgm:spPr/>
      <dgm:t>
        <a:bodyPr/>
        <a:lstStyle/>
        <a:p>
          <a:endParaRPr lang="en-US"/>
        </a:p>
      </dgm:t>
    </dgm:pt>
    <dgm:pt modelId="{E90C865F-4661-4576-B8AB-D52A93C0D969}" type="pres">
      <dgm:prSet presAssocID="{83D02E4E-8565-4AE6-992C-B4C0A9AFE07F}" presName="tx1" presStyleLbl="revTx" presStyleIdx="0" presStyleCnt="5" custLinFactNeighborX="-15" custLinFactNeighborY="-6323"/>
      <dgm:spPr/>
      <dgm:t>
        <a:bodyPr/>
        <a:lstStyle/>
        <a:p>
          <a:endParaRPr lang="en-US"/>
        </a:p>
      </dgm:t>
    </dgm:pt>
    <dgm:pt modelId="{547604F1-5E36-4605-9E8C-034E18B1B16E}" type="pres">
      <dgm:prSet presAssocID="{83D02E4E-8565-4AE6-992C-B4C0A9AFE07F}" presName="vert1" presStyleCnt="0"/>
      <dgm:spPr/>
      <dgm:t>
        <a:bodyPr/>
        <a:lstStyle/>
        <a:p>
          <a:endParaRPr lang="en-US"/>
        </a:p>
      </dgm:t>
    </dgm:pt>
    <dgm:pt modelId="{9AF84712-E19B-4E6E-95F0-C22B5FB4974F}" type="pres">
      <dgm:prSet presAssocID="{208C6565-9CDE-4EC7-8C5C-75C3D9B6C708}" presName="thickLine" presStyleLbl="alignNode1" presStyleIdx="1" presStyleCnt="5"/>
      <dgm:spPr/>
      <dgm:t>
        <a:bodyPr/>
        <a:lstStyle/>
        <a:p>
          <a:endParaRPr lang="en-US"/>
        </a:p>
      </dgm:t>
    </dgm:pt>
    <dgm:pt modelId="{E1E7FB4C-88B2-4594-B58B-80CEEE884B96}" type="pres">
      <dgm:prSet presAssocID="{208C6565-9CDE-4EC7-8C5C-75C3D9B6C708}" presName="horz1" presStyleCnt="0"/>
      <dgm:spPr/>
      <dgm:t>
        <a:bodyPr/>
        <a:lstStyle/>
        <a:p>
          <a:endParaRPr lang="en-US"/>
        </a:p>
      </dgm:t>
    </dgm:pt>
    <dgm:pt modelId="{EB3BDA2B-AC36-4203-A562-E05020FC27C1}" type="pres">
      <dgm:prSet presAssocID="{208C6565-9CDE-4EC7-8C5C-75C3D9B6C708}" presName="tx1" presStyleLbl="revTx" presStyleIdx="1" presStyleCnt="5"/>
      <dgm:spPr/>
      <dgm:t>
        <a:bodyPr/>
        <a:lstStyle/>
        <a:p>
          <a:endParaRPr lang="en-US"/>
        </a:p>
      </dgm:t>
    </dgm:pt>
    <dgm:pt modelId="{8F7C1D8B-4846-4018-BD2F-52F0853DB38A}" type="pres">
      <dgm:prSet presAssocID="{208C6565-9CDE-4EC7-8C5C-75C3D9B6C708}" presName="vert1" presStyleCnt="0"/>
      <dgm:spPr/>
      <dgm:t>
        <a:bodyPr/>
        <a:lstStyle/>
        <a:p>
          <a:endParaRPr lang="en-US"/>
        </a:p>
      </dgm:t>
    </dgm:pt>
    <dgm:pt modelId="{37E33E2D-9D3B-45E6-AFF9-301317E11813}" type="pres">
      <dgm:prSet presAssocID="{14317C57-E718-4E8E-82D3-13EB6BC2F161}" presName="thickLine" presStyleLbl="alignNode1" presStyleIdx="2" presStyleCnt="5"/>
      <dgm:spPr/>
      <dgm:t>
        <a:bodyPr/>
        <a:lstStyle/>
        <a:p>
          <a:endParaRPr lang="en-US"/>
        </a:p>
      </dgm:t>
    </dgm:pt>
    <dgm:pt modelId="{16E17FDC-6053-4839-97AA-5824FDBBCDB8}" type="pres">
      <dgm:prSet presAssocID="{14317C57-E718-4E8E-82D3-13EB6BC2F161}" presName="horz1" presStyleCnt="0"/>
      <dgm:spPr/>
      <dgm:t>
        <a:bodyPr/>
        <a:lstStyle/>
        <a:p>
          <a:endParaRPr lang="en-US"/>
        </a:p>
      </dgm:t>
    </dgm:pt>
    <dgm:pt modelId="{9E6C584F-B7EB-4FA4-B7EC-4D03E45AD9DA}" type="pres">
      <dgm:prSet presAssocID="{14317C57-E718-4E8E-82D3-13EB6BC2F161}" presName="tx1" presStyleLbl="revTx" presStyleIdx="2" presStyleCnt="5"/>
      <dgm:spPr/>
      <dgm:t>
        <a:bodyPr/>
        <a:lstStyle/>
        <a:p>
          <a:endParaRPr lang="en-US"/>
        </a:p>
      </dgm:t>
    </dgm:pt>
    <dgm:pt modelId="{83D11C6D-8DF8-416F-A5A9-67671BBE1132}" type="pres">
      <dgm:prSet presAssocID="{14317C57-E718-4E8E-82D3-13EB6BC2F161}" presName="vert1" presStyleCnt="0"/>
      <dgm:spPr/>
      <dgm:t>
        <a:bodyPr/>
        <a:lstStyle/>
        <a:p>
          <a:endParaRPr lang="en-US"/>
        </a:p>
      </dgm:t>
    </dgm:pt>
    <dgm:pt modelId="{A09A9050-780D-4E52-B7F0-5ABAE8440E86}" type="pres">
      <dgm:prSet presAssocID="{411D9E97-242F-4F3F-8DF8-90841228897F}" presName="thickLine" presStyleLbl="alignNode1" presStyleIdx="3" presStyleCnt="5"/>
      <dgm:spPr/>
      <dgm:t>
        <a:bodyPr/>
        <a:lstStyle/>
        <a:p>
          <a:endParaRPr lang="en-US"/>
        </a:p>
      </dgm:t>
    </dgm:pt>
    <dgm:pt modelId="{05BAC2A9-F99B-429E-A6AE-87E2BF805848}" type="pres">
      <dgm:prSet presAssocID="{411D9E97-242F-4F3F-8DF8-90841228897F}" presName="horz1" presStyleCnt="0"/>
      <dgm:spPr/>
      <dgm:t>
        <a:bodyPr/>
        <a:lstStyle/>
        <a:p>
          <a:endParaRPr lang="en-US"/>
        </a:p>
      </dgm:t>
    </dgm:pt>
    <dgm:pt modelId="{6F4ED121-DDF8-4CE9-BE5E-2D4883199A84}" type="pres">
      <dgm:prSet presAssocID="{411D9E97-242F-4F3F-8DF8-90841228897F}" presName="tx1" presStyleLbl="revTx" presStyleIdx="3" presStyleCnt="5" custScaleY="148945"/>
      <dgm:spPr/>
      <dgm:t>
        <a:bodyPr/>
        <a:lstStyle/>
        <a:p>
          <a:endParaRPr lang="en-US"/>
        </a:p>
      </dgm:t>
    </dgm:pt>
    <dgm:pt modelId="{BF3C3492-AAC2-4E49-987E-D26016655C1B}" type="pres">
      <dgm:prSet presAssocID="{411D9E97-242F-4F3F-8DF8-90841228897F}" presName="vert1" presStyleCnt="0"/>
      <dgm:spPr/>
      <dgm:t>
        <a:bodyPr/>
        <a:lstStyle/>
        <a:p>
          <a:endParaRPr lang="en-US"/>
        </a:p>
      </dgm:t>
    </dgm:pt>
    <dgm:pt modelId="{81C9CD54-4163-48F2-B2E1-D5FB47AA84CD}" type="pres">
      <dgm:prSet presAssocID="{D1B69A3B-05EE-4052-B51C-4F5D68DD2FE6}" presName="thickLine" presStyleLbl="alignNode1" presStyleIdx="4" presStyleCnt="5"/>
      <dgm:spPr/>
      <dgm:t>
        <a:bodyPr/>
        <a:lstStyle/>
        <a:p>
          <a:endParaRPr lang="en-US"/>
        </a:p>
      </dgm:t>
    </dgm:pt>
    <dgm:pt modelId="{EFA10D98-8061-466E-B1F5-4E9A6BE9BA65}" type="pres">
      <dgm:prSet presAssocID="{D1B69A3B-05EE-4052-B51C-4F5D68DD2FE6}" presName="horz1" presStyleCnt="0"/>
      <dgm:spPr/>
      <dgm:t>
        <a:bodyPr/>
        <a:lstStyle/>
        <a:p>
          <a:endParaRPr lang="en-US"/>
        </a:p>
      </dgm:t>
    </dgm:pt>
    <dgm:pt modelId="{AAF748DB-A06F-49CE-A785-3BB0D5CA2B30}" type="pres">
      <dgm:prSet presAssocID="{D1B69A3B-05EE-4052-B51C-4F5D68DD2FE6}" presName="tx1" presStyleLbl="revTx" presStyleIdx="4" presStyleCnt="5"/>
      <dgm:spPr/>
      <dgm:t>
        <a:bodyPr/>
        <a:lstStyle/>
        <a:p>
          <a:endParaRPr lang="en-US"/>
        </a:p>
      </dgm:t>
    </dgm:pt>
    <dgm:pt modelId="{4ACAC249-36AA-4543-8E76-31200F6F88E6}" type="pres">
      <dgm:prSet presAssocID="{D1B69A3B-05EE-4052-B51C-4F5D68DD2FE6}" presName="vert1" presStyleCnt="0"/>
      <dgm:spPr/>
      <dgm:t>
        <a:bodyPr/>
        <a:lstStyle/>
        <a:p>
          <a:endParaRPr lang="en-US"/>
        </a:p>
      </dgm:t>
    </dgm:pt>
  </dgm:ptLst>
  <dgm:cxnLst>
    <dgm:cxn modelId="{3263DB42-9F79-48DF-8971-7E80399C0066}" type="presOf" srcId="{411D9E97-242F-4F3F-8DF8-90841228897F}" destId="{6F4ED121-DDF8-4CE9-BE5E-2D4883199A84}" srcOrd="0" destOrd="0" presId="urn:microsoft.com/office/officeart/2008/layout/LinedList"/>
    <dgm:cxn modelId="{F7F3455B-167C-4604-8993-C5ED2DE43582}" type="presOf" srcId="{14317C57-E718-4E8E-82D3-13EB6BC2F161}" destId="{9E6C584F-B7EB-4FA4-B7EC-4D03E45AD9DA}" srcOrd="0" destOrd="0" presId="urn:microsoft.com/office/officeart/2008/layout/LinedList"/>
    <dgm:cxn modelId="{63FD6034-40AE-44FD-8F07-40015426CE57}" srcId="{E37860E9-25B1-404B-83AD-4C6732A282B2}" destId="{208C6565-9CDE-4EC7-8C5C-75C3D9B6C708}" srcOrd="1" destOrd="0" parTransId="{8D74B434-5D3B-49DE-BD24-5C00DAFD6878}" sibTransId="{62216158-7724-46B1-B060-77D25F945E98}"/>
    <dgm:cxn modelId="{8DA78CF2-2846-4810-8A72-DB2B70F2B111}" type="presOf" srcId="{208C6565-9CDE-4EC7-8C5C-75C3D9B6C708}" destId="{EB3BDA2B-AC36-4203-A562-E05020FC27C1}" srcOrd="0" destOrd="0" presId="urn:microsoft.com/office/officeart/2008/layout/LinedList"/>
    <dgm:cxn modelId="{D137ACEB-680A-4D29-81F5-CA5DD775BCBB}" srcId="{E37860E9-25B1-404B-83AD-4C6732A282B2}" destId="{D1B69A3B-05EE-4052-B51C-4F5D68DD2FE6}" srcOrd="4" destOrd="0" parTransId="{F0A0E48D-C2E2-4665-846D-98E3352236EC}" sibTransId="{C974765B-EEC5-40EE-ADF8-EBEBA13FBAF1}"/>
    <dgm:cxn modelId="{74F5B58D-ECF7-40DE-A42C-96F948EB869A}" srcId="{E37860E9-25B1-404B-83AD-4C6732A282B2}" destId="{14317C57-E718-4E8E-82D3-13EB6BC2F161}" srcOrd="2" destOrd="0" parTransId="{D97D37AF-8DC8-42FE-BA8B-E6A6E47C9FCB}" sibTransId="{C683037B-AAF0-49A3-9561-E76DE7DB090A}"/>
    <dgm:cxn modelId="{A0B4A9C3-4EC6-4129-99D4-B00FA7074B8E}" srcId="{E37860E9-25B1-404B-83AD-4C6732A282B2}" destId="{411D9E97-242F-4F3F-8DF8-90841228897F}" srcOrd="3" destOrd="0" parTransId="{3470D7E9-D539-4623-A798-D140A394BD08}" sibTransId="{3C5E5770-B6FD-4C4A-80F8-9063674A17F5}"/>
    <dgm:cxn modelId="{347E1D78-9DF1-4B9D-8F8F-1CDEEE3A6AB9}" srcId="{E37860E9-25B1-404B-83AD-4C6732A282B2}" destId="{83D02E4E-8565-4AE6-992C-B4C0A9AFE07F}" srcOrd="0" destOrd="0" parTransId="{919C8E92-3B18-40CD-BB6E-224444F073A1}" sibTransId="{B7D684D9-D83A-4C4B-840F-E437A62473E9}"/>
    <dgm:cxn modelId="{2D053AEA-3378-41A6-B8C6-C42E95ECD0E8}" type="presOf" srcId="{D1B69A3B-05EE-4052-B51C-4F5D68DD2FE6}" destId="{AAF748DB-A06F-49CE-A785-3BB0D5CA2B30}" srcOrd="0" destOrd="0" presId="urn:microsoft.com/office/officeart/2008/layout/LinedList"/>
    <dgm:cxn modelId="{A2E03D84-4084-4D57-9668-B672BCED3712}" type="presOf" srcId="{83D02E4E-8565-4AE6-992C-B4C0A9AFE07F}" destId="{E90C865F-4661-4576-B8AB-D52A93C0D969}" srcOrd="0" destOrd="0" presId="urn:microsoft.com/office/officeart/2008/layout/LinedList"/>
    <dgm:cxn modelId="{719D517B-2359-4D83-AD53-68CF1067743C}" type="presOf" srcId="{E37860E9-25B1-404B-83AD-4C6732A282B2}" destId="{92F6FFFB-D55A-4A7D-A689-8C6FDD3CE2DD}" srcOrd="0" destOrd="0" presId="urn:microsoft.com/office/officeart/2008/layout/LinedList"/>
    <dgm:cxn modelId="{35812124-FCE5-4F3B-8565-EAD5FCBF728B}" type="presParOf" srcId="{92F6FFFB-D55A-4A7D-A689-8C6FDD3CE2DD}" destId="{07AE2067-51FD-4FB4-A99D-295B871C5D30}" srcOrd="0" destOrd="0" presId="urn:microsoft.com/office/officeart/2008/layout/LinedList"/>
    <dgm:cxn modelId="{2A2D40F7-0F52-4654-8A90-20401EABE8F9}" type="presParOf" srcId="{92F6FFFB-D55A-4A7D-A689-8C6FDD3CE2DD}" destId="{01D4A33B-2A80-44E7-AD7D-494469DB53E1}" srcOrd="1" destOrd="0" presId="urn:microsoft.com/office/officeart/2008/layout/LinedList"/>
    <dgm:cxn modelId="{4F67100C-6862-495C-9355-C2DE820B76B0}" type="presParOf" srcId="{01D4A33B-2A80-44E7-AD7D-494469DB53E1}" destId="{E90C865F-4661-4576-B8AB-D52A93C0D969}" srcOrd="0" destOrd="0" presId="urn:microsoft.com/office/officeart/2008/layout/LinedList"/>
    <dgm:cxn modelId="{61707056-4A25-45F9-AFF1-2AE0923F6C91}" type="presParOf" srcId="{01D4A33B-2A80-44E7-AD7D-494469DB53E1}" destId="{547604F1-5E36-4605-9E8C-034E18B1B16E}" srcOrd="1" destOrd="0" presId="urn:microsoft.com/office/officeart/2008/layout/LinedList"/>
    <dgm:cxn modelId="{CA24427F-600E-49C5-8E49-5DAEC21B42BE}" type="presParOf" srcId="{92F6FFFB-D55A-4A7D-A689-8C6FDD3CE2DD}" destId="{9AF84712-E19B-4E6E-95F0-C22B5FB4974F}" srcOrd="2" destOrd="0" presId="urn:microsoft.com/office/officeart/2008/layout/LinedList"/>
    <dgm:cxn modelId="{E541FFF5-139A-49F5-AB27-3B28C8DDB0ED}" type="presParOf" srcId="{92F6FFFB-D55A-4A7D-A689-8C6FDD3CE2DD}" destId="{E1E7FB4C-88B2-4594-B58B-80CEEE884B96}" srcOrd="3" destOrd="0" presId="urn:microsoft.com/office/officeart/2008/layout/LinedList"/>
    <dgm:cxn modelId="{D974053E-331F-425E-BB68-5E8477790D83}" type="presParOf" srcId="{E1E7FB4C-88B2-4594-B58B-80CEEE884B96}" destId="{EB3BDA2B-AC36-4203-A562-E05020FC27C1}" srcOrd="0" destOrd="0" presId="urn:microsoft.com/office/officeart/2008/layout/LinedList"/>
    <dgm:cxn modelId="{33A5E5DC-A7B0-4DCB-B0B8-1DDAFB31D9C7}" type="presParOf" srcId="{E1E7FB4C-88B2-4594-B58B-80CEEE884B96}" destId="{8F7C1D8B-4846-4018-BD2F-52F0853DB38A}" srcOrd="1" destOrd="0" presId="urn:microsoft.com/office/officeart/2008/layout/LinedList"/>
    <dgm:cxn modelId="{1D73E212-4C8E-4267-8363-3B51D534AF09}" type="presParOf" srcId="{92F6FFFB-D55A-4A7D-A689-8C6FDD3CE2DD}" destId="{37E33E2D-9D3B-45E6-AFF9-301317E11813}" srcOrd="4" destOrd="0" presId="urn:microsoft.com/office/officeart/2008/layout/LinedList"/>
    <dgm:cxn modelId="{640C0847-9E7F-4D54-94C0-6511B050028A}" type="presParOf" srcId="{92F6FFFB-D55A-4A7D-A689-8C6FDD3CE2DD}" destId="{16E17FDC-6053-4839-97AA-5824FDBBCDB8}" srcOrd="5" destOrd="0" presId="urn:microsoft.com/office/officeart/2008/layout/LinedList"/>
    <dgm:cxn modelId="{C3BF1C72-1147-466D-8580-1E16C4A0BFF8}" type="presParOf" srcId="{16E17FDC-6053-4839-97AA-5824FDBBCDB8}" destId="{9E6C584F-B7EB-4FA4-B7EC-4D03E45AD9DA}" srcOrd="0" destOrd="0" presId="urn:microsoft.com/office/officeart/2008/layout/LinedList"/>
    <dgm:cxn modelId="{F822C22C-7B5D-42AC-8070-B35317557FDA}" type="presParOf" srcId="{16E17FDC-6053-4839-97AA-5824FDBBCDB8}" destId="{83D11C6D-8DF8-416F-A5A9-67671BBE1132}" srcOrd="1" destOrd="0" presId="urn:microsoft.com/office/officeart/2008/layout/LinedList"/>
    <dgm:cxn modelId="{B9EED1BB-9DAA-4023-B458-2B8B01CFDE94}" type="presParOf" srcId="{92F6FFFB-D55A-4A7D-A689-8C6FDD3CE2DD}" destId="{A09A9050-780D-4E52-B7F0-5ABAE8440E86}" srcOrd="6" destOrd="0" presId="urn:microsoft.com/office/officeart/2008/layout/LinedList"/>
    <dgm:cxn modelId="{096E7F09-D2F3-43B8-A992-9E3D4B4EFDDE}" type="presParOf" srcId="{92F6FFFB-D55A-4A7D-A689-8C6FDD3CE2DD}" destId="{05BAC2A9-F99B-429E-A6AE-87E2BF805848}" srcOrd="7" destOrd="0" presId="urn:microsoft.com/office/officeart/2008/layout/LinedList"/>
    <dgm:cxn modelId="{FF9FB7ED-8FE9-4036-9FB5-0AD40C1882C9}" type="presParOf" srcId="{05BAC2A9-F99B-429E-A6AE-87E2BF805848}" destId="{6F4ED121-DDF8-4CE9-BE5E-2D4883199A84}" srcOrd="0" destOrd="0" presId="urn:microsoft.com/office/officeart/2008/layout/LinedList"/>
    <dgm:cxn modelId="{497E1E65-4A5A-4128-BF9F-E22E6BD7CF2C}" type="presParOf" srcId="{05BAC2A9-F99B-429E-A6AE-87E2BF805848}" destId="{BF3C3492-AAC2-4E49-987E-D26016655C1B}" srcOrd="1" destOrd="0" presId="urn:microsoft.com/office/officeart/2008/layout/LinedList"/>
    <dgm:cxn modelId="{4334CC0F-32C5-408B-8D95-50F637D0B343}" type="presParOf" srcId="{92F6FFFB-D55A-4A7D-A689-8C6FDD3CE2DD}" destId="{81C9CD54-4163-48F2-B2E1-D5FB47AA84CD}" srcOrd="8" destOrd="0" presId="urn:microsoft.com/office/officeart/2008/layout/LinedList"/>
    <dgm:cxn modelId="{717A294E-7B02-454C-B55F-335B9AA74A46}" type="presParOf" srcId="{92F6FFFB-D55A-4A7D-A689-8C6FDD3CE2DD}" destId="{EFA10D98-8061-466E-B1F5-4E9A6BE9BA65}" srcOrd="9" destOrd="0" presId="urn:microsoft.com/office/officeart/2008/layout/LinedList"/>
    <dgm:cxn modelId="{2198ADE5-B01E-4086-B121-5BD0586D8A70}" type="presParOf" srcId="{EFA10D98-8061-466E-B1F5-4E9A6BE9BA65}" destId="{AAF748DB-A06F-49CE-A785-3BB0D5CA2B30}" srcOrd="0" destOrd="0" presId="urn:microsoft.com/office/officeart/2008/layout/LinedList"/>
    <dgm:cxn modelId="{9CAA1A04-F8C3-45A8-91C2-F982A217CA49}" type="presParOf" srcId="{EFA10D98-8061-466E-B1F5-4E9A6BE9BA65}" destId="{4ACAC249-36AA-4543-8E76-31200F6F88E6}" srcOrd="1" destOrd="0" presId="urn:microsoft.com/office/officeart/2008/layout/LinedList"/>
  </dgm:cxnLst>
  <dgm:bg/>
  <dgm:whole/>
</dgm:dataModel>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D55EC-BA73-4468-837E-C206E4A45167}" type="datetimeFigureOut">
              <a:rPr lang="en-IN" smtClean="0"/>
              <a:pPr/>
              <a:t>30-06-2021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A301F4-B157-44C8-93E0-67B982E023E3}" type="slidenum">
              <a:rPr lang="en-IN" smtClean="0"/>
              <a:pPr/>
              <a:t>‹#›</a:t>
            </a:fld>
            <a:endParaRPr lang="en-IN"/>
          </a:p>
        </p:txBody>
      </p:sp>
    </p:spTree>
    <p:extLst>
      <p:ext uri="{BB962C8B-B14F-4D97-AF65-F5344CB8AC3E}">
        <p14:creationId xmlns="" xmlns:p14="http://schemas.microsoft.com/office/powerpoint/2010/main" val="2556750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4A301F4-B157-44C8-93E0-67B982E023E3}" type="slidenum">
              <a:rPr lang="en-IN" smtClean="0"/>
              <a:pPr/>
              <a:t>32</a:t>
            </a:fld>
            <a:endParaRPr lang="en-I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4A301F4-B157-44C8-93E0-67B982E023E3}" type="slidenum">
              <a:rPr lang="en-IN" smtClean="0"/>
              <a:pPr/>
              <a:t>42</a:t>
            </a:fld>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558129"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963168" y="3685032"/>
            <a:ext cx="103632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6FD55DB1-6560-43C3-94B6-566853001A7A}" type="datetime1">
              <a:rPr lang="en-IN" smtClean="0"/>
              <a:pPr/>
              <a:t>30-06-2021</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11" name="Slide Number Placeholder 10"/>
          <p:cNvSpPr>
            <a:spLocks noGrp="1"/>
          </p:cNvSpPr>
          <p:nvPr>
            <p:ph type="sldNum" sz="quarter" idx="12"/>
          </p:nvPr>
        </p:nvSpPr>
        <p:spPr/>
        <p:txBody>
          <a:bodyPr/>
          <a:lstStyle>
            <a:extLst/>
          </a:lstStyle>
          <a:p>
            <a:fld id="{CE2F3C8B-18F7-4EFE-AAB4-6E6C40AC490B}" type="slidenum">
              <a:rPr lang="en-IN" smtClean="0"/>
              <a:pPr/>
              <a:t>‹#›</a:t>
            </a:fld>
            <a:endParaRPr lang="en-IN"/>
          </a:p>
        </p:txBody>
      </p:sp>
    </p:spTree>
  </p:cSld>
  <p:clrMapOvr>
    <a:masterClrMapping/>
  </p:clrMapOvr>
  <p:transition spd="med">
    <p:pull dir="d"/>
    <p:sndAc>
      <p:stSnd>
        <p:snd r:embed="rId1" name="arrow.wav" builtIn="1"/>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70560" y="530352"/>
            <a:ext cx="1091184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71B6A9B-CD7E-4CA9-ABE7-B4C85E9A5755}" type="datetime1">
              <a:rPr lang="en-IN" smtClean="0"/>
              <a:pPr/>
              <a:t>30-06-2021</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CE2F3C8B-18F7-4EFE-AAB4-6E6C40AC490B}" type="slidenum">
              <a:rPr lang="en-IN" smtClean="0"/>
              <a:pPr/>
              <a:t>‹#›</a:t>
            </a:fld>
            <a:endParaRPr lang="en-IN"/>
          </a:p>
        </p:txBody>
      </p:sp>
    </p:spTree>
  </p:cSld>
  <p:clrMapOvr>
    <a:masterClrMapping/>
  </p:clrMapOvr>
  <p:transition spd="med">
    <p:pull dir="d"/>
    <p:sndAc>
      <p:stSnd>
        <p:snd r:embed="rId1" name="arrow.wav" builtIn="1"/>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4"/>
            <a:ext cx="26416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11200" y="533403"/>
            <a:ext cx="79248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46BB24F-AC39-4C5C-88A0-FDD7F963C463}" type="datetime1">
              <a:rPr lang="en-IN" smtClean="0"/>
              <a:pPr/>
              <a:t>30-06-2021</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CE2F3C8B-18F7-4EFE-AAB4-6E6C40AC490B}" type="slidenum">
              <a:rPr lang="en-IN" smtClean="0"/>
              <a:pPr/>
              <a:t>‹#›</a:t>
            </a:fld>
            <a:endParaRPr lang="en-IN"/>
          </a:p>
        </p:txBody>
      </p:sp>
    </p:spTree>
  </p:cSld>
  <p:clrMapOvr>
    <a:masterClrMapping/>
  </p:clrMapOvr>
  <p:transition spd="med">
    <p:pull dir="d"/>
    <p:sndAc>
      <p:stSnd>
        <p:snd r:embed="rId1" name="arrow.wav" builtIn="1"/>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670560" y="530352"/>
            <a:ext cx="1091184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6F14A8B-D7B7-4A3E-88B9-2E9D1FC157E9}" type="datetime1">
              <a:rPr lang="en-IN" smtClean="0"/>
              <a:pPr/>
              <a:t>30-06-2021</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CE2F3C8B-18F7-4EFE-AAB4-6E6C40AC490B}" type="slidenum">
              <a:rPr lang="en-IN" smtClean="0"/>
              <a:pPr/>
              <a:t>‹#›</a:t>
            </a:fld>
            <a:endParaRPr lang="en-IN"/>
          </a:p>
        </p:txBody>
      </p:sp>
    </p:spTree>
  </p:cSld>
  <p:clrMapOvr>
    <a:masterClrMapping/>
  </p:clrMapOvr>
  <p:transition spd="med">
    <p:pull dir="d"/>
    <p:sndAc>
      <p:stSnd>
        <p:snd r:embed="rId1" name="arrow.wav" builtIn="1"/>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558129" y="434162"/>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24459" y="5624484"/>
            <a:ext cx="1091184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244585DD-DD7B-462D-AA18-45D84A0FC574}" type="datetime1">
              <a:rPr lang="en-IN" smtClean="0"/>
              <a:pPr/>
              <a:t>30-06-2021</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CE2F3C8B-18F7-4EFE-AAB4-6E6C40AC490B}" type="slidenum">
              <a:rPr lang="en-IN" smtClean="0"/>
              <a:pPr/>
              <a:t>‹#›</a:t>
            </a:fld>
            <a:endParaRPr lang="en-IN"/>
          </a:p>
        </p:txBody>
      </p:sp>
    </p:spTree>
  </p:cSld>
  <p:clrMapOvr>
    <a:masterClrMapping/>
  </p:clrMapOvr>
  <p:transition spd="med">
    <p:pull dir="d"/>
    <p:sndAc>
      <p:stSnd>
        <p:snd r:embed="rId1" name="arrow.wav" builtIn="1"/>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86F05FB-D249-4D50-AEAD-DCBE0823D75D}" type="datetime1">
              <a:rPr lang="en-IN" smtClean="0"/>
              <a:pPr/>
              <a:t>30-06-2021</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CE2F3C8B-18F7-4EFE-AAB4-6E6C40AC490B}" type="slidenum">
              <a:rPr lang="en-IN" smtClean="0"/>
              <a:pPr/>
              <a:t>‹#›</a:t>
            </a:fld>
            <a:endParaRPr lang="en-IN"/>
          </a:p>
        </p:txBody>
      </p:sp>
    </p:spTree>
  </p:cSld>
  <p:clrMapOvr>
    <a:masterClrMapping/>
  </p:clrMapOvr>
  <p:transition spd="med">
    <p:pull dir="d"/>
    <p:sndAc>
      <p:stSnd>
        <p:snd r:embed="rId1" name="arrow.wav" builtIn="1"/>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6547E364-FDD0-4897-B838-78C72E8D392E}" type="datetime1">
              <a:rPr lang="en-IN" smtClean="0"/>
              <a:pPr/>
              <a:t>30-06-2021</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CE2F3C8B-18F7-4EFE-AAB4-6E6C40AC490B}" type="slidenum">
              <a:rPr lang="en-IN" smtClean="0"/>
              <a:pPr/>
              <a:t>‹#›</a:t>
            </a:fld>
            <a:endParaRPr lang="en-IN"/>
          </a:p>
        </p:txBody>
      </p:sp>
    </p:spTree>
  </p:cSld>
  <p:clrMapOvr>
    <a:masterClrMapping/>
  </p:clrMapOvr>
  <p:transition spd="med">
    <p:pull dir="d"/>
    <p:sndAc>
      <p:stSnd>
        <p:snd r:embed="rId1" name="arrow.wav" builtIn="1"/>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54FBE33F-A45C-409B-9754-9F9F6645329A}" type="datetime1">
              <a:rPr lang="en-IN" smtClean="0"/>
              <a:pPr/>
              <a:t>30-06-2021</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CE2F3C8B-18F7-4EFE-AAB4-6E6C40AC490B}" type="slidenum">
              <a:rPr lang="en-IN" smtClean="0"/>
              <a:pPr/>
              <a:t>‹#›</a:t>
            </a:fld>
            <a:endParaRPr lang="en-IN"/>
          </a:p>
        </p:txBody>
      </p:sp>
    </p:spTree>
  </p:cSld>
  <p:clrMapOvr>
    <a:masterClrMapping/>
  </p:clrMapOvr>
  <p:transition spd="med">
    <p:pull dir="d"/>
    <p:sndAc>
      <p:stSnd>
        <p:snd r:embed="rId1" name="arrow.wav" builtIn="1"/>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F6807EBE-BA1C-4DDB-9E15-B055CAF66246}" type="datetime1">
              <a:rPr lang="en-IN" smtClean="0"/>
              <a:pPr/>
              <a:t>30-06-2021</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CE2F3C8B-18F7-4EFE-AAB4-6E6C40AC490B}" type="slidenum">
              <a:rPr lang="en-IN" smtClean="0"/>
              <a:pPr/>
              <a:t>‹#›</a:t>
            </a:fld>
            <a:endParaRPr lang="en-IN"/>
          </a:p>
        </p:txBody>
      </p:sp>
    </p:spTree>
  </p:cSld>
  <p:clrMapOvr>
    <a:masterClrMapping/>
  </p:clrMapOvr>
  <p:transition spd="med">
    <p:pull dir="d"/>
    <p:sndAc>
      <p:stSnd>
        <p:snd r:embed="rId1" name="arrow.wav" builtIn="1"/>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85045" y="533400"/>
            <a:ext cx="39624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385129" y="1447802"/>
            <a:ext cx="39624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78D2FF6-9517-4B8E-BD78-917401A25EFA}" type="datetime1">
              <a:rPr lang="en-IN" smtClean="0"/>
              <a:pPr/>
              <a:t>30-06-2021</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CE2F3C8B-18F7-4EFE-AAB4-6E6C40AC490B}" type="slidenum">
              <a:rPr lang="en-IN" smtClean="0"/>
              <a:pPr/>
              <a:t>‹#›</a:t>
            </a:fld>
            <a:endParaRPr lang="en-IN"/>
          </a:p>
        </p:txBody>
      </p:sp>
    </p:spTree>
  </p:cSld>
  <p:clrMapOvr>
    <a:masterClrMapping/>
  </p:clrMapOvr>
  <p:transition spd="med">
    <p:pull dir="d"/>
    <p:sndAc>
      <p:stSnd>
        <p:snd r:embed="rId1" name="arrow.wav" builtIn="1"/>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8534401"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01B7366-1AC0-419E-AEFB-C10525909CB7}" type="datetime1">
              <a:rPr lang="en-IN" smtClean="0"/>
              <a:pPr/>
              <a:t>30-06-2021</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CE2F3C8B-18F7-4EFE-AAB4-6E6C40AC490B}" type="slidenum">
              <a:rPr lang="en-IN" smtClean="0"/>
              <a:pPr/>
              <a:t>‹#›</a:t>
            </a:fld>
            <a:endParaRPr lang="en-IN"/>
          </a:p>
        </p:txBody>
      </p:sp>
      <p:sp>
        <p:nvSpPr>
          <p:cNvPr id="3" name="Picture Placeholder 2"/>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transition spd="med">
    <p:pull dir="d"/>
    <p:sndAc>
      <p:stSnd>
        <p:snd r:embed="rId1" name="arrow.wav" builtIn="1"/>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ounded Rectangle 6"/>
          <p:cNvSpPr/>
          <p:nvPr/>
        </p:nvSpPr>
        <p:spPr>
          <a:xfrm>
            <a:off x="406401" y="329184"/>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558129"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670560" y="4985590"/>
            <a:ext cx="1091184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670560" y="530352"/>
            <a:ext cx="1091184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5035104" y="6111876"/>
            <a:ext cx="3048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A37C410B-60AE-416D-8386-677BDF4D6B45}" type="datetime1">
              <a:rPr lang="en-IN" smtClean="0"/>
              <a:pPr/>
              <a:t>30-06-2021</a:t>
            </a:fld>
            <a:endParaRPr lang="en-IN"/>
          </a:p>
        </p:txBody>
      </p:sp>
      <p:sp>
        <p:nvSpPr>
          <p:cNvPr id="18" name="Footer Placeholder 17"/>
          <p:cNvSpPr>
            <a:spLocks noGrp="1"/>
          </p:cNvSpPr>
          <p:nvPr>
            <p:ph type="ftr" sz="quarter" idx="3"/>
          </p:nvPr>
        </p:nvSpPr>
        <p:spPr>
          <a:xfrm>
            <a:off x="8083104" y="6111876"/>
            <a:ext cx="3048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11131104" y="6111876"/>
            <a:ext cx="6096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CE2F3C8B-18F7-4EFE-AAB4-6E6C40AC490B}"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ransition spd="med">
    <p:pull dir="d"/>
    <p:sndAc>
      <p:stSnd>
        <p:snd r:embed="rId13" name="arrow.wav" builtIn="1"/>
      </p:stSnd>
    </p:sndAc>
  </p:transition>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a:xfrm>
            <a:off x="700391" y="437746"/>
            <a:ext cx="10811424" cy="813539"/>
          </a:xfrm>
        </p:spPr>
        <p:txBody>
          <a:bodyPr>
            <a:normAutofit fontScale="90000"/>
          </a:bodyPr>
          <a:lstStyle/>
          <a:p>
            <a:pPr algn="ctr"/>
            <a:r>
              <a:rPr lang="en-GB" sz="2000" b="1" dirty="0" smtClean="0">
                <a:solidFill>
                  <a:schemeClr val="tx1"/>
                </a:solidFill>
                <a:effectLst/>
                <a:latin typeface="Times New Roman" pitchFamily="18" charset="0"/>
                <a:cs typeface="Times New Roman" pitchFamily="18" charset="0"/>
              </a:rPr>
              <a:t/>
            </a:r>
            <a:br>
              <a:rPr lang="en-GB" sz="2000" b="1" dirty="0" smtClean="0">
                <a:solidFill>
                  <a:schemeClr val="tx1"/>
                </a:solidFill>
                <a:effectLst/>
                <a:latin typeface="Times New Roman" pitchFamily="18" charset="0"/>
                <a:cs typeface="Times New Roman" pitchFamily="18" charset="0"/>
              </a:rPr>
            </a:br>
            <a:r>
              <a:rPr lang="en-GB" sz="2000" dirty="0" smtClean="0">
                <a:solidFill>
                  <a:schemeClr val="tx1"/>
                </a:solidFill>
                <a:effectLst/>
                <a:latin typeface="Times New Roman" pitchFamily="18" charset="0"/>
                <a:cs typeface="Times New Roman" pitchFamily="18" charset="0"/>
              </a:rPr>
              <a:t/>
            </a:r>
            <a:br>
              <a:rPr lang="en-GB" sz="2000" dirty="0" smtClean="0">
                <a:solidFill>
                  <a:schemeClr val="tx1"/>
                </a:solidFill>
                <a:effectLst/>
                <a:latin typeface="Times New Roman" pitchFamily="18" charset="0"/>
                <a:cs typeface="Times New Roman" pitchFamily="18" charset="0"/>
              </a:rPr>
            </a:br>
            <a:r>
              <a:rPr lang="en-GB" sz="2000" dirty="0" smtClean="0">
                <a:solidFill>
                  <a:schemeClr val="tx1"/>
                </a:solidFill>
                <a:effectLst/>
                <a:latin typeface="Times New Roman" pitchFamily="18" charset="0"/>
                <a:cs typeface="Times New Roman" pitchFamily="18" charset="0"/>
              </a:rPr>
              <a:t/>
            </a:r>
            <a:br>
              <a:rPr lang="en-GB" sz="2000" dirty="0" smtClean="0">
                <a:solidFill>
                  <a:schemeClr val="tx1"/>
                </a:solidFill>
                <a:effectLst/>
                <a:latin typeface="Times New Roman" pitchFamily="18" charset="0"/>
                <a:cs typeface="Times New Roman" pitchFamily="18" charset="0"/>
              </a:rPr>
            </a:br>
            <a:r>
              <a:rPr lang="en-GB" sz="2000" dirty="0" smtClean="0">
                <a:solidFill>
                  <a:schemeClr val="tx1"/>
                </a:solidFill>
                <a:effectLst/>
                <a:latin typeface="Times New Roman" pitchFamily="18" charset="0"/>
                <a:cs typeface="Times New Roman" pitchFamily="18" charset="0"/>
              </a:rPr>
              <a:t/>
            </a:r>
            <a:br>
              <a:rPr lang="en-GB" sz="2000" dirty="0" smtClean="0">
                <a:solidFill>
                  <a:schemeClr val="tx1"/>
                </a:solidFill>
                <a:effectLst/>
                <a:latin typeface="Times New Roman" pitchFamily="18" charset="0"/>
                <a:cs typeface="Times New Roman" pitchFamily="18" charset="0"/>
              </a:rPr>
            </a:br>
            <a:r>
              <a:rPr lang="en-GB" sz="2000" dirty="0" smtClean="0">
                <a:solidFill>
                  <a:schemeClr val="tx1"/>
                </a:solidFill>
                <a:effectLst/>
                <a:latin typeface="Times New Roman" pitchFamily="18" charset="0"/>
                <a:cs typeface="Times New Roman" pitchFamily="18" charset="0"/>
              </a:rPr>
              <a:t/>
            </a:r>
            <a:br>
              <a:rPr lang="en-GB" sz="2000" dirty="0" smtClean="0">
                <a:solidFill>
                  <a:schemeClr val="tx1"/>
                </a:solidFill>
                <a:effectLst/>
                <a:latin typeface="Times New Roman" pitchFamily="18" charset="0"/>
                <a:cs typeface="Times New Roman" pitchFamily="18" charset="0"/>
              </a:rPr>
            </a:br>
            <a:r>
              <a:rPr lang="en-GB" sz="2000" dirty="0" smtClean="0">
                <a:solidFill>
                  <a:schemeClr val="tx1"/>
                </a:solidFill>
                <a:effectLst/>
                <a:latin typeface="Times New Roman" pitchFamily="18" charset="0"/>
                <a:cs typeface="Times New Roman" pitchFamily="18" charset="0"/>
              </a:rPr>
              <a:t/>
            </a:r>
            <a:br>
              <a:rPr lang="en-GB" sz="2000" dirty="0" smtClean="0">
                <a:solidFill>
                  <a:schemeClr val="tx1"/>
                </a:solidFill>
                <a:effectLst/>
                <a:latin typeface="Times New Roman" pitchFamily="18" charset="0"/>
                <a:cs typeface="Times New Roman" pitchFamily="18" charset="0"/>
              </a:rPr>
            </a:br>
            <a:r>
              <a:rPr lang="en-GB" sz="2000" dirty="0" smtClean="0">
                <a:solidFill>
                  <a:schemeClr val="tx1"/>
                </a:solidFill>
                <a:effectLst/>
                <a:latin typeface="Times New Roman" pitchFamily="18" charset="0"/>
                <a:cs typeface="Times New Roman" pitchFamily="18" charset="0"/>
              </a:rPr>
              <a:t/>
            </a:r>
            <a:br>
              <a:rPr lang="en-GB" sz="2000" dirty="0" smtClean="0">
                <a:solidFill>
                  <a:schemeClr val="tx1"/>
                </a:solidFill>
                <a:effectLst/>
                <a:latin typeface="Times New Roman" pitchFamily="18" charset="0"/>
                <a:cs typeface="Times New Roman" pitchFamily="18" charset="0"/>
              </a:rPr>
            </a:br>
            <a:r>
              <a:rPr lang="en-GB" sz="2000" dirty="0" smtClean="0">
                <a:solidFill>
                  <a:schemeClr val="tx1"/>
                </a:solidFill>
                <a:effectLst/>
                <a:latin typeface="Times New Roman" pitchFamily="18" charset="0"/>
                <a:cs typeface="Times New Roman" pitchFamily="18" charset="0"/>
              </a:rPr>
              <a:t/>
            </a:r>
            <a:br>
              <a:rPr lang="en-GB" sz="2000" dirty="0" smtClean="0">
                <a:solidFill>
                  <a:schemeClr val="tx1"/>
                </a:solidFill>
                <a:effectLst/>
                <a:latin typeface="Times New Roman" pitchFamily="18" charset="0"/>
                <a:cs typeface="Times New Roman" pitchFamily="18" charset="0"/>
              </a:rPr>
            </a:br>
            <a:r>
              <a:rPr lang="en-GB" sz="2000" dirty="0" smtClean="0">
                <a:solidFill>
                  <a:schemeClr val="tx1"/>
                </a:solidFill>
                <a:effectLst/>
                <a:latin typeface="Times New Roman" pitchFamily="18" charset="0"/>
                <a:cs typeface="Times New Roman" pitchFamily="18" charset="0"/>
              </a:rPr>
              <a:t>END </a:t>
            </a:r>
            <a:r>
              <a:rPr lang="en-GB" sz="2000" b="1" dirty="0" smtClean="0">
                <a:solidFill>
                  <a:schemeClr val="tx1"/>
                </a:solidFill>
                <a:effectLst/>
                <a:latin typeface="Times New Roman" pitchFamily="18" charset="0"/>
                <a:cs typeface="Times New Roman" pitchFamily="18" charset="0"/>
              </a:rPr>
              <a:t>TERM DISSERTATION  PART (2)</a:t>
            </a:r>
            <a:br>
              <a:rPr lang="en-GB" sz="2000" b="1" dirty="0" smtClean="0">
                <a:solidFill>
                  <a:schemeClr val="tx1"/>
                </a:solidFill>
                <a:effectLst/>
                <a:latin typeface="Times New Roman" pitchFamily="18" charset="0"/>
                <a:cs typeface="Times New Roman" pitchFamily="18" charset="0"/>
              </a:rPr>
            </a:br>
            <a:r>
              <a:rPr lang="en-US" sz="1800" dirty="0" smtClean="0"/>
              <a:t> “BiDIRECTIONAL-LSTM AND CNN FOR THE IMPROVEMENT OF TWITTER SENTIMENT ANALYSIS”</a:t>
            </a:r>
            <a:br>
              <a:rPr lang="en-US" sz="1800" dirty="0" smtClean="0"/>
            </a:br>
            <a:endParaRPr lang="en-US" sz="2000" b="1" dirty="0">
              <a:solidFill>
                <a:schemeClr val="tx1"/>
              </a:solidFill>
              <a:effectLst/>
              <a:latin typeface="Times New Roman" pitchFamily="18" charset="0"/>
              <a:cs typeface="Times New Roman" pitchFamily="18" charset="0"/>
            </a:endParaRPr>
          </a:p>
        </p:txBody>
      </p:sp>
      <p:sp>
        <p:nvSpPr>
          <p:cNvPr id="3" name="Subtitle 2"/>
          <p:cNvSpPr>
            <a:spLocks noGrp="1"/>
          </p:cNvSpPr>
          <p:nvPr>
            <p:ph type="subTitle" idx="1"/>
          </p:nvPr>
        </p:nvSpPr>
        <p:spPr>
          <a:xfrm>
            <a:off x="8254999" y="2395033"/>
            <a:ext cx="3593699" cy="1681669"/>
          </a:xfrm>
        </p:spPr>
        <p:txBody>
          <a:bodyPr vert="horz" lIns="91440" tIns="45720" rIns="91440" bIns="45720" rtlCol="0">
            <a:normAutofit/>
          </a:bodyPr>
          <a:lstStyle/>
          <a:p>
            <a:pPr algn="l"/>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PRESENTED BY:</a:t>
            </a:r>
          </a:p>
          <a:p>
            <a:pPr algn="l"/>
            <a:r>
              <a:rPr lang="en-US" sz="2000" b="1" dirty="0" smtClean="0">
                <a:solidFill>
                  <a:schemeClr val="tx1"/>
                </a:solidFill>
                <a:latin typeface="Times New Roman" panose="02020603050405020304" pitchFamily="18" charset="0"/>
                <a:cs typeface="Times New Roman" panose="02020603050405020304" pitchFamily="18" charset="0"/>
              </a:rPr>
              <a:t>NAME: Prafful Choudhary</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 xmlns:a16="http://schemas.microsoft.com/office/drawing/2014/main" id="{B78D133B-CD99-41AB-92C7-E9761F24AFDD}"/>
              </a:ext>
            </a:extLst>
          </p:cNvPr>
          <p:cNvSpPr txBox="1">
            <a:spLocks/>
          </p:cNvSpPr>
          <p:nvPr/>
        </p:nvSpPr>
        <p:spPr>
          <a:xfrm>
            <a:off x="698500" y="2746320"/>
            <a:ext cx="4218275" cy="15919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latin typeface="Times New Roman" panose="02020603050405020304" pitchFamily="18" charset="0"/>
                <a:cs typeface="Times New Roman" panose="02020603050405020304" pitchFamily="18" charset="0"/>
              </a:rPr>
              <a:t>SUPERVISED BY:</a:t>
            </a:r>
          </a:p>
          <a:p>
            <a:pPr algn="l"/>
            <a:r>
              <a:rPr lang="en-US" b="1" dirty="0" smtClean="0">
                <a:latin typeface="Times New Roman" panose="02020603050405020304" pitchFamily="18" charset="0"/>
                <a:cs typeface="Times New Roman" panose="02020603050405020304" pitchFamily="18" charset="0"/>
              </a:rPr>
              <a:t>NAME : Dr.Arun Solanki</a:t>
            </a:r>
            <a:endParaRPr lang="en-US"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81391035-74EE-4C9A-98BE-3D3A4A11DBE9}"/>
              </a:ext>
            </a:extLst>
          </p:cNvPr>
          <p:cNvSpPr txBox="1"/>
          <p:nvPr/>
        </p:nvSpPr>
        <p:spPr>
          <a:xfrm>
            <a:off x="0" y="4560610"/>
            <a:ext cx="12192000" cy="1600438"/>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algn="ct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DEPARTMENT OF COMPUTER SCIENCE AND ENGINEERING </a:t>
            </a:r>
            <a:endParaRPr lang="en-IN" sz="2000" dirty="0">
              <a:latin typeface="Times New Roman" panose="02020603050405020304" pitchFamily="18" charset="0"/>
              <a:cs typeface="Times New Roman" panose="02020603050405020304" pitchFamily="18" charset="0"/>
            </a:endParaRPr>
          </a:p>
          <a:p>
            <a:pPr algn="ctr"/>
            <a:r>
              <a:rPr lang="en-IN" sz="2000" b="1" dirty="0">
                <a:latin typeface="Times New Roman" panose="02020603050405020304" pitchFamily="18" charset="0"/>
                <a:cs typeface="Times New Roman" panose="02020603050405020304" pitchFamily="18" charset="0"/>
              </a:rPr>
              <a:t>GAUTAM BUDDHA UNIVERSITY</a:t>
            </a:r>
            <a:endParaRPr lang="en-IN" sz="2000" dirty="0">
              <a:latin typeface="Times New Roman" panose="02020603050405020304" pitchFamily="18" charset="0"/>
              <a:cs typeface="Times New Roman" panose="02020603050405020304" pitchFamily="18" charset="0"/>
            </a:endParaRPr>
          </a:p>
          <a:p>
            <a:pPr algn="ctr"/>
            <a:r>
              <a:rPr lang="en-IN" sz="2000" b="1" dirty="0">
                <a:latin typeface="Times New Roman" panose="02020603050405020304" pitchFamily="18" charset="0"/>
                <a:cs typeface="Times New Roman" panose="02020603050405020304" pitchFamily="18" charset="0"/>
              </a:rPr>
              <a:t>GREATER NOIDA-201310, UTTAR PRADESH, INDIA</a:t>
            </a:r>
          </a:p>
          <a:p>
            <a:pPr algn="ctr"/>
            <a:r>
              <a:rPr lang="en-IN" sz="2000" b="1" dirty="0" smtClean="0">
                <a:latin typeface="Times New Roman" panose="02020603050405020304" pitchFamily="18" charset="0"/>
                <a:cs typeface="Times New Roman" panose="02020603050405020304" pitchFamily="18" charset="0"/>
              </a:rPr>
              <a:t> JUNE,2021</a:t>
            </a:r>
            <a:endParaRPr lang="en-IN" sz="2000" b="1" dirty="0">
              <a:latin typeface="Times New Roman" panose="02020603050405020304" pitchFamily="18" charset="0"/>
              <a:cs typeface="Times New Roman" panose="02020603050405020304" pitchFamily="18" charset="0"/>
            </a:endParaRPr>
          </a:p>
        </p:txBody>
      </p:sp>
      <p:pic>
        <p:nvPicPr>
          <p:cNvPr id="6" name="Picture 5" descr="gautam buddha.jpg"/>
          <p:cNvPicPr>
            <a:picLocks noChangeAspect="1"/>
          </p:cNvPicPr>
          <p:nvPr/>
        </p:nvPicPr>
        <p:blipFill>
          <a:blip r:embed="rId2"/>
          <a:stretch>
            <a:fillRect/>
          </a:stretch>
        </p:blipFill>
        <p:spPr>
          <a:xfrm>
            <a:off x="4679391" y="1394429"/>
            <a:ext cx="3251200" cy="3251200"/>
          </a:xfrm>
          <a:prstGeom prst="rect">
            <a:avLst/>
          </a:prstGeom>
        </p:spPr>
      </p:pic>
    </p:spTree>
    <p:extLst>
      <p:ext uri="{BB962C8B-B14F-4D97-AF65-F5344CB8AC3E}">
        <p14:creationId xmlns="" xmlns:p14="http://schemas.microsoft.com/office/powerpoint/2010/main" val="1268868191"/>
      </p:ext>
    </p:extLst>
  </p:cSld>
  <p:clrMapOvr>
    <a:masterClrMapping/>
  </p:clrMapOvr>
  <p:transition spd="med">
    <p:pull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215900"/>
            <a:ext cx="10845800" cy="1041400"/>
          </a:xfrm>
        </p:spPr>
        <p:txBody>
          <a:bodyPr/>
          <a:lstStyle/>
          <a:p>
            <a:r>
              <a:rPr lang="en-GB" dirty="0" smtClean="0"/>
              <a:t>                     </a:t>
            </a:r>
            <a:endParaRPr lang="en-US" dirty="0"/>
          </a:p>
        </p:txBody>
      </p:sp>
      <p:sp>
        <p:nvSpPr>
          <p:cNvPr id="3" name="Content Placeholder 2"/>
          <p:cNvSpPr>
            <a:spLocks noGrp="1"/>
          </p:cNvSpPr>
          <p:nvPr>
            <p:ph idx="1"/>
          </p:nvPr>
        </p:nvSpPr>
        <p:spPr>
          <a:xfrm>
            <a:off x="670560" y="530352"/>
            <a:ext cx="10911840" cy="752348"/>
          </a:xfrm>
        </p:spPr>
        <p:txBody>
          <a:bodyPr>
            <a:noAutofit/>
          </a:bodyPr>
          <a:lstStyle/>
          <a:p>
            <a:pPr>
              <a:lnSpc>
                <a:spcPct val="150000"/>
              </a:lnSpc>
              <a:buNone/>
            </a:pPr>
            <a:r>
              <a:rPr lang="en-GB" sz="1800" b="1" dirty="0" smtClean="0">
                <a:solidFill>
                  <a:schemeClr val="accent1">
                    <a:lumMod val="75000"/>
                  </a:schemeClr>
                </a:solidFill>
                <a:latin typeface="Times New Roman" pitchFamily="18" charset="0"/>
                <a:cs typeface="Times New Roman" pitchFamily="18" charset="0"/>
              </a:rPr>
              <a:t>                                                  IMPROVEMENT BY  DEEP LEARNING ALGORITHM</a:t>
            </a:r>
            <a:endParaRPr lang="en-US" sz="1800" b="1" dirty="0" smtClean="0">
              <a:solidFill>
                <a:schemeClr val="accent1">
                  <a:lumMod val="75000"/>
                </a:schemeClr>
              </a:solidFill>
              <a:latin typeface="Times New Roman" pitchFamily="18" charset="0"/>
              <a:cs typeface="Times New Roman" pitchFamily="18" charset="0"/>
            </a:endParaRPr>
          </a:p>
          <a:p>
            <a:pPr>
              <a:lnSpc>
                <a:spcPct val="150000"/>
              </a:lnSpc>
            </a:pPr>
            <a:endParaRPr lang="en-US" sz="1400" dirty="0" smtClean="0">
              <a:latin typeface="Times New Roman" pitchFamily="18" charset="0"/>
              <a:cs typeface="Times New Roman" pitchFamily="18" charset="0"/>
            </a:endParaRPr>
          </a:p>
          <a:p>
            <a:pPr algn="just">
              <a:lnSpc>
                <a:spcPct val="150000"/>
              </a:lnSpc>
              <a:buNone/>
            </a:pPr>
            <a:r>
              <a:rPr lang="en-US" sz="1600" dirty="0" smtClean="0">
                <a:latin typeface="Times New Roman" pitchFamily="18" charset="0"/>
                <a:cs typeface="Times New Roman" pitchFamily="18" charset="0"/>
              </a:rPr>
              <a:t>    Traditional machine learning techniques, including support vector machine (SVM), random walk, and so on, have been applied in various tasks of text sentiment analysis, which makes poor generalization ability in terms of complex classification problem. </a:t>
            </a:r>
          </a:p>
          <a:p>
            <a:pPr>
              <a:lnSpc>
                <a:spcPct val="150000"/>
              </a:lnSpc>
            </a:pPr>
            <a:endParaRPr lang="en-US" sz="1600" dirty="0" smtClean="0">
              <a:latin typeface="Times New Roman" pitchFamily="18" charset="0"/>
              <a:cs typeface="Times New Roman" pitchFamily="18" charset="0"/>
            </a:endParaRPr>
          </a:p>
          <a:p>
            <a:pPr>
              <a:lnSpc>
                <a:spcPct val="150000"/>
              </a:lnSpc>
              <a:buNone/>
            </a:pPr>
            <a:r>
              <a:rPr lang="en-US" sz="1600" dirty="0" smtClean="0">
                <a:latin typeface="Times New Roman" pitchFamily="18" charset="0"/>
                <a:cs typeface="Times New Roman" pitchFamily="18" charset="0"/>
              </a:rPr>
              <a:t>      In recent years, deep learning has made a breakthrough in the research of Natural Language Processing. Convolutional neural network (CNN) and recurrent neural networks (RNNs) are two mainstream methods of deep learning in document and sentence modeling.</a:t>
            </a:r>
          </a:p>
          <a:p>
            <a:pPr>
              <a:lnSpc>
                <a:spcPct val="150000"/>
              </a:lnSpc>
              <a:buNone/>
            </a:pPr>
            <a:endParaRPr lang="en-US" sz="1600" dirty="0" smtClean="0">
              <a:latin typeface="Times New Roman" pitchFamily="18" charset="0"/>
              <a:cs typeface="Times New Roman" pitchFamily="18" charset="0"/>
            </a:endParaRPr>
          </a:p>
          <a:p>
            <a:pPr>
              <a:lnSpc>
                <a:spcPct val="150000"/>
              </a:lnSpc>
              <a:buNone/>
            </a:pPr>
            <a:r>
              <a:rPr lang="en-US" sz="1600" dirty="0" smtClean="0">
                <a:latin typeface="Times New Roman" pitchFamily="18" charset="0"/>
                <a:cs typeface="Times New Roman" pitchFamily="18" charset="0"/>
              </a:rPr>
              <a:t>     In this paper, a model of capturing deep sentiment representation based on CNN and Bidirectional long short-term memory recurrent neural network (Bi-LSTM) can be used</a:t>
            </a:r>
          </a:p>
          <a:p>
            <a:pPr>
              <a:lnSpc>
                <a:spcPct val="150000"/>
              </a:lnSpc>
            </a:pPr>
            <a:endParaRPr lang="en-US" sz="1600" dirty="0" smtClean="0">
              <a:latin typeface="Times New Roman" pitchFamily="18" charset="0"/>
              <a:cs typeface="Times New Roman" pitchFamily="18" charset="0"/>
            </a:endParaRPr>
          </a:p>
          <a:p>
            <a:pPr>
              <a:lnSpc>
                <a:spcPct val="150000"/>
              </a:lnSpc>
              <a:buNone/>
            </a:pPr>
            <a:r>
              <a:rPr lang="en-US" sz="1600" dirty="0" smtClean="0">
                <a:latin typeface="Times New Roman" pitchFamily="18" charset="0"/>
                <a:cs typeface="Times New Roman" pitchFamily="18" charset="0"/>
              </a:rPr>
              <a:t>     The model uses the pre-trained word vectors as input and employs CNN to gain significant local features of the text,, which can extract context-dependent features and generate sentence representation for sentiment classification. </a:t>
            </a:r>
          </a:p>
          <a:p>
            <a:pPr>
              <a:lnSpc>
                <a:spcPct val="150000"/>
              </a:lnSpc>
            </a:pPr>
            <a:endParaRPr lang="en-US" sz="1600" dirty="0" smtClean="0">
              <a:latin typeface="Times New Roman" pitchFamily="18" charset="0"/>
              <a:cs typeface="Times New Roman" pitchFamily="18" charset="0"/>
            </a:endParaRPr>
          </a:p>
          <a:p>
            <a:pPr>
              <a:lnSpc>
                <a:spcPct val="150000"/>
              </a:lnSpc>
              <a:buNone/>
            </a:pPr>
            <a:r>
              <a:rPr lang="en-US" sz="160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CE2F3C8B-18F7-4EFE-AAB4-6E6C40AC490B}" type="slidenum">
              <a:rPr lang="en-IN" smtClean="0"/>
              <a:pPr/>
              <a:t>10</a:t>
            </a:fld>
            <a:endParaRPr lang="en-IN" dirty="0"/>
          </a:p>
        </p:txBody>
      </p:sp>
      <p:sp>
        <p:nvSpPr>
          <p:cNvPr id="5" name="Right Arrow 4"/>
          <p:cNvSpPr/>
          <p:nvPr/>
        </p:nvSpPr>
        <p:spPr>
          <a:xfrm>
            <a:off x="215901" y="1536700"/>
            <a:ext cx="520700"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p:cNvSpPr/>
          <p:nvPr/>
        </p:nvSpPr>
        <p:spPr>
          <a:xfrm>
            <a:off x="266701" y="2552700"/>
            <a:ext cx="520700"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p:cNvSpPr/>
          <p:nvPr/>
        </p:nvSpPr>
        <p:spPr>
          <a:xfrm>
            <a:off x="248055" y="4156953"/>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259945" y="5388313"/>
            <a:ext cx="469900"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med">
    <p:pull dir="d"/>
    <p:sndAc>
      <p:stSnd>
        <p:snd r:embed="rId2" name="arrow.wav" builtIn="1"/>
      </p:stSnd>
    </p:sndAc>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501E7157-DE76-47EA-9AA3-BD7F2B3A3CAA}"/>
              </a:ext>
            </a:extLst>
          </p:cNvPr>
          <p:cNvSpPr>
            <a:spLocks noGrp="1"/>
          </p:cNvSpPr>
          <p:nvPr>
            <p:ph type="title"/>
          </p:nvPr>
        </p:nvSpPr>
        <p:spPr>
          <a:xfrm>
            <a:off x="0" y="1"/>
            <a:ext cx="12192000" cy="1325563"/>
          </a:xfrm>
        </p:spPr>
        <p:txBody>
          <a:bodyPr vert="horz" lIns="91440" tIns="45720" rIns="91440" bIns="45720" rtlCol="0" anchor="ctr">
            <a:normAutofit/>
          </a:bodyPr>
          <a:lstStyle/>
          <a:p>
            <a:pPr algn="ctr"/>
            <a:r>
              <a:rPr lang="en-GB" sz="3200" kern="1200" dirty="0" smtClean="0">
                <a:solidFill>
                  <a:schemeClr val="tx1"/>
                </a:solidFill>
                <a:latin typeface="Times New Roman" panose="02020603050405020304" pitchFamily="18" charset="0"/>
                <a:cs typeface="Times New Roman" panose="02020603050405020304" pitchFamily="18" charset="0"/>
              </a:rPr>
              <a:t>Flow Chart</a:t>
            </a:r>
            <a:endParaRPr lang="en-US" sz="3200" kern="1200"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6DAD3AC9-319F-497D-9ECC-F4DB100795DB}"/>
              </a:ext>
            </a:extLst>
          </p:cNvPr>
          <p:cNvSpPr>
            <a:spLocks noGrp="1"/>
          </p:cNvSpPr>
          <p:nvPr>
            <p:ph type="sldNum" sz="quarter" idx="12"/>
          </p:nvPr>
        </p:nvSpPr>
        <p:spPr>
          <a:xfrm>
            <a:off x="11933698" y="6509288"/>
            <a:ext cx="117527" cy="348712"/>
          </a:xfrm>
        </p:spPr>
        <p:txBody>
          <a:bodyPr vert="horz" lIns="91440" tIns="45720" rIns="91440" bIns="45720" rtlCol="0" anchor="ctr">
            <a:normAutofit fontScale="92500" lnSpcReduction="10000"/>
          </a:bodyPr>
          <a:lstStyle/>
          <a:p>
            <a:pPr>
              <a:spcAft>
                <a:spcPts val="600"/>
              </a:spcAft>
            </a:pPr>
            <a:fld id="{66964B67-CE35-4BAD-AB1F-FFC895F17458}" type="slidenum">
              <a:rPr lang="en-US">
                <a:solidFill>
                  <a:schemeClr val="tx1"/>
                </a:solidFill>
              </a:rPr>
              <a:pPr>
                <a:spcAft>
                  <a:spcPts val="600"/>
                </a:spcAft>
              </a:pPr>
              <a:t>11</a:t>
            </a:fld>
            <a:endParaRPr lang="en-US" dirty="0">
              <a:solidFill>
                <a:schemeClr val="tx1"/>
              </a:solidFill>
            </a:endParaRPr>
          </a:p>
        </p:txBody>
      </p:sp>
      <p:pic>
        <p:nvPicPr>
          <p:cNvPr id="6" name="Picture 5" descr="FLOWCHART2.png"/>
          <p:cNvPicPr>
            <a:picLocks noChangeAspect="1"/>
          </p:cNvPicPr>
          <p:nvPr/>
        </p:nvPicPr>
        <p:blipFill>
          <a:blip r:embed="rId3"/>
          <a:srcRect r="16192" b="20624"/>
          <a:stretch>
            <a:fillRect/>
          </a:stretch>
        </p:blipFill>
        <p:spPr>
          <a:xfrm>
            <a:off x="355600" y="1231902"/>
            <a:ext cx="11379200" cy="5450439"/>
          </a:xfrm>
          <a:prstGeom prst="rect">
            <a:avLst/>
          </a:prstGeom>
        </p:spPr>
      </p:pic>
    </p:spTree>
    <p:extLst>
      <p:ext uri="{BB962C8B-B14F-4D97-AF65-F5344CB8AC3E}">
        <p14:creationId xmlns="" xmlns:p14="http://schemas.microsoft.com/office/powerpoint/2010/main" val="2910959482"/>
      </p:ext>
    </p:extLst>
  </p:cSld>
  <p:clrMapOvr>
    <a:masterClrMapping/>
  </p:clrMapOvr>
  <p:transition spd="med">
    <p:pull dir="d"/>
    <p:sndAc>
      <p:stSnd>
        <p:snd r:embed="rId2" name="arrow.wav" builtIn="1"/>
      </p:stSnd>
    </p:sndAc>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4000"/>
          </a:schemeClr>
        </a:solidFill>
        <a:effectLst/>
      </p:bgPr>
    </p:bg>
    <p:spTree>
      <p:nvGrpSpPr>
        <p:cNvPr id="1" name=""/>
        <p:cNvGrpSpPr/>
        <p:nvPr/>
      </p:nvGrpSpPr>
      <p:grpSpPr>
        <a:xfrm>
          <a:off x="0" y="0"/>
          <a:ext cx="0" cy="0"/>
          <a:chOff x="0" y="0"/>
          <a:chExt cx="0" cy="0"/>
        </a:xfrm>
      </p:grpSpPr>
      <p:graphicFrame>
        <p:nvGraphicFramePr>
          <p:cNvPr id="4" name="TextBox 1">
            <a:extLst>
              <a:ext uri="{FF2B5EF4-FFF2-40B4-BE49-F238E27FC236}">
                <a16:creationId xmlns="" xmlns:a16="http://schemas.microsoft.com/office/drawing/2014/main" id="{CB7BEFE4-775E-4B3A-964B-136BCABC9F33}"/>
              </a:ext>
            </a:extLst>
          </p:cNvPr>
          <p:cNvGraphicFramePr/>
          <p:nvPr>
            <p:extLst>
              <p:ext uri="{D42A27DB-BD31-4B8C-83A1-F6EECF244321}">
                <p14:modId xmlns="" xmlns:p14="http://schemas.microsoft.com/office/powerpoint/2010/main" val="3902666808"/>
              </p:ext>
            </p:extLst>
          </p:nvPr>
        </p:nvGraphicFramePr>
        <p:xfrm>
          <a:off x="838203" y="1395664"/>
          <a:ext cx="10515600" cy="4785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Slide Number Placeholder 32">
            <a:extLst>
              <a:ext uri="{FF2B5EF4-FFF2-40B4-BE49-F238E27FC236}">
                <a16:creationId xmlns="" xmlns:a16="http://schemas.microsoft.com/office/drawing/2014/main" id="{0C9CB85E-4F1A-47AC-8D84-DA0AF28A8D85}"/>
              </a:ext>
            </a:extLst>
          </p:cNvPr>
          <p:cNvSpPr>
            <a:spLocks noGrp="1"/>
          </p:cNvSpPr>
          <p:nvPr>
            <p:ph type="sldNum" sz="quarter" idx="12"/>
          </p:nvPr>
        </p:nvSpPr>
        <p:spPr>
          <a:xfrm>
            <a:off x="11825209" y="6493790"/>
            <a:ext cx="366793" cy="364210"/>
          </a:xfrm>
        </p:spPr>
        <p:txBody>
          <a:bodyPr>
            <a:normAutofit/>
          </a:bodyPr>
          <a:lstStyle/>
          <a:p>
            <a:fld id="{CE2F3C8B-18F7-4EFE-AAB4-6E6C40AC490B}" type="slidenum">
              <a:rPr lang="en-IN" smtClean="0">
                <a:solidFill>
                  <a:schemeClr val="tx1"/>
                </a:solidFill>
              </a:rPr>
              <a:pPr/>
              <a:t>12</a:t>
            </a:fld>
            <a:endParaRPr lang="en-IN" dirty="0">
              <a:solidFill>
                <a:schemeClr val="tx1"/>
              </a:solidFill>
            </a:endParaRPr>
          </a:p>
        </p:txBody>
      </p:sp>
      <p:sp>
        <p:nvSpPr>
          <p:cNvPr id="2" name="TextBox 1">
            <a:extLst>
              <a:ext uri="{FF2B5EF4-FFF2-40B4-BE49-F238E27FC236}">
                <a16:creationId xmlns="" xmlns:a16="http://schemas.microsoft.com/office/drawing/2014/main" id="{1B5503E1-D7D7-4C28-AB20-C8D6793E428B}"/>
              </a:ext>
            </a:extLst>
          </p:cNvPr>
          <p:cNvSpPr txBox="1"/>
          <p:nvPr/>
        </p:nvSpPr>
        <p:spPr>
          <a:xfrm>
            <a:off x="0" y="272374"/>
            <a:ext cx="12192000" cy="707886"/>
          </a:xfrm>
          <a:prstGeom prst="rect">
            <a:avLst/>
          </a:prstGeom>
          <a:noFill/>
        </p:spPr>
        <p:txBody>
          <a:bodyPr wrap="square" rtlCol="0">
            <a:spAutoFit/>
          </a:bodyPr>
          <a:lstStyle/>
          <a:p>
            <a:pPr algn="ctr"/>
            <a:r>
              <a:rPr lang="en-IN" sz="4000" b="1" dirty="0" smtClean="0">
                <a:latin typeface="Times New Roman" panose="02020603050405020304" pitchFamily="18" charset="0"/>
                <a:cs typeface="Times New Roman" panose="02020603050405020304" pitchFamily="18" charset="0"/>
              </a:rPr>
              <a:t>RESEARCH </a:t>
            </a:r>
            <a:r>
              <a:rPr lang="en-IN" sz="4000" b="1" dirty="0">
                <a:latin typeface="Times New Roman" panose="02020603050405020304" pitchFamily="18" charset="0"/>
                <a:cs typeface="Times New Roman" panose="02020603050405020304" pitchFamily="18" charset="0"/>
              </a:rPr>
              <a:t>OBJECTIVES</a:t>
            </a:r>
          </a:p>
        </p:txBody>
      </p:sp>
      <p:sp>
        <p:nvSpPr>
          <p:cNvPr id="6" name="TextBox 5"/>
          <p:cNvSpPr txBox="1"/>
          <p:nvPr/>
        </p:nvSpPr>
        <p:spPr>
          <a:xfrm>
            <a:off x="2626471" y="1439697"/>
            <a:ext cx="7402748" cy="646331"/>
          </a:xfrm>
          <a:prstGeom prst="rect">
            <a:avLst/>
          </a:prstGeom>
          <a:noFill/>
        </p:spPr>
        <p:txBody>
          <a:bodyPr wrap="square" rtlCol="0">
            <a:spAutoFit/>
          </a:bodyPr>
          <a:lstStyle/>
          <a:p>
            <a:r>
              <a:rPr lang="en-US" dirty="0" smtClean="0">
                <a:latin typeface="Times New Roman" pitchFamily="18" charset="0"/>
                <a:cs typeface="Times New Roman" pitchFamily="18" charset="0"/>
              </a:rPr>
              <a:t>To identify the algorithms and metrics for evaluating the performance of Machine Learning Classifiers.</a:t>
            </a:r>
            <a:endParaRPr lang="en-US" dirty="0"/>
          </a:p>
        </p:txBody>
      </p:sp>
      <p:sp>
        <p:nvSpPr>
          <p:cNvPr id="8" name="TextBox 7"/>
          <p:cNvSpPr txBox="1"/>
          <p:nvPr/>
        </p:nvSpPr>
        <p:spPr>
          <a:xfrm>
            <a:off x="2684834" y="2305455"/>
            <a:ext cx="8151780" cy="923330"/>
          </a:xfrm>
          <a:prstGeom prst="rect">
            <a:avLst/>
          </a:prstGeom>
          <a:noFill/>
        </p:spPr>
        <p:txBody>
          <a:bodyPr wrap="square" rtlCol="0">
            <a:spAutoFit/>
          </a:bodyPr>
          <a:lstStyle/>
          <a:p>
            <a:pPr marL="0" lvl="3"/>
            <a:r>
              <a:rPr lang="en-US" dirty="0" smtClean="0">
                <a:latin typeface="Times New Roman" pitchFamily="18" charset="0"/>
                <a:cs typeface="Times New Roman" pitchFamily="18" charset="0"/>
              </a:rPr>
              <a:t>To compare the metrics obtained from different machine learning algorithms depending on the size of datasets.</a:t>
            </a:r>
          </a:p>
          <a:p>
            <a:endParaRPr lang="en-US" dirty="0"/>
          </a:p>
        </p:txBody>
      </p:sp>
      <p:sp>
        <p:nvSpPr>
          <p:cNvPr id="9" name="TextBox 8"/>
          <p:cNvSpPr txBox="1"/>
          <p:nvPr/>
        </p:nvSpPr>
        <p:spPr>
          <a:xfrm>
            <a:off x="2684836" y="3200401"/>
            <a:ext cx="7149829" cy="369332"/>
          </a:xfrm>
          <a:prstGeom prst="rect">
            <a:avLst/>
          </a:prstGeom>
          <a:noFill/>
        </p:spPr>
        <p:txBody>
          <a:bodyPr wrap="square" rtlCol="0">
            <a:spAutoFit/>
          </a:bodyPr>
          <a:lstStyle/>
          <a:p>
            <a:r>
              <a:rPr lang="en-US" dirty="0" smtClean="0">
                <a:latin typeface="Times New Roman" pitchFamily="18" charset="0"/>
                <a:cs typeface="Times New Roman" pitchFamily="18" charset="0"/>
              </a:rPr>
              <a:t>To identify which algorithm is better suited for sentiment analysis</a:t>
            </a:r>
            <a:endParaRPr lang="en-US" dirty="0"/>
          </a:p>
        </p:txBody>
      </p:sp>
      <p:sp>
        <p:nvSpPr>
          <p:cNvPr id="10" name="TextBox 9"/>
          <p:cNvSpPr txBox="1"/>
          <p:nvPr/>
        </p:nvSpPr>
        <p:spPr>
          <a:xfrm>
            <a:off x="2636198" y="4066164"/>
            <a:ext cx="8268511" cy="1015663"/>
          </a:xfrm>
          <a:prstGeom prst="rect">
            <a:avLst/>
          </a:prstGeom>
          <a:noFill/>
        </p:spPr>
        <p:txBody>
          <a:bodyPr wrap="square" rtlCol="0">
            <a:spAutoFit/>
          </a:bodyPr>
          <a:lstStyle/>
          <a:p>
            <a:pPr marL="0" lvl="3"/>
            <a:r>
              <a:rPr lang="en-US" dirty="0" smtClean="0">
                <a:latin typeface="Times New Roman" pitchFamily="18" charset="0"/>
                <a:cs typeface="Times New Roman" pitchFamily="18" charset="0"/>
              </a:rPr>
              <a:t> Provides the Hybrid Deep Learning algorithms that help in improving the performance of sentiment analysis on Twitter data.</a:t>
            </a:r>
          </a:p>
          <a:p>
            <a:endParaRPr lang="en-US" sz="2400" dirty="0">
              <a:latin typeface="Times New Roman" pitchFamily="18" charset="0"/>
              <a:cs typeface="Times New Roman" pitchFamily="18" charset="0"/>
            </a:endParaRPr>
          </a:p>
        </p:txBody>
      </p:sp>
      <p:sp>
        <p:nvSpPr>
          <p:cNvPr id="11" name="TextBox 10"/>
          <p:cNvSpPr txBox="1"/>
          <p:nvPr/>
        </p:nvSpPr>
        <p:spPr>
          <a:xfrm>
            <a:off x="2782110" y="5321030"/>
            <a:ext cx="7928043" cy="923330"/>
          </a:xfrm>
          <a:prstGeom prst="rect">
            <a:avLst/>
          </a:prstGeom>
          <a:noFill/>
        </p:spPr>
        <p:txBody>
          <a:bodyPr wrap="square" rtlCol="0">
            <a:spAutoFit/>
          </a:bodyPr>
          <a:lstStyle/>
          <a:p>
            <a:pPr marL="0" lvl="3"/>
            <a:r>
              <a:rPr lang="en-US" dirty="0" smtClean="0">
                <a:latin typeface="Times New Roman" pitchFamily="18" charset="0"/>
                <a:cs typeface="Times New Roman" pitchFamily="18" charset="0"/>
              </a:rPr>
              <a:t>Envisions the best-fit algorithm for the selected dataset in conducting sentiment analysis on Twitter data</a:t>
            </a:r>
          </a:p>
          <a:p>
            <a:endParaRPr lang="en-US" dirty="0"/>
          </a:p>
        </p:txBody>
      </p:sp>
    </p:spTree>
    <p:extLst>
      <p:ext uri="{BB962C8B-B14F-4D97-AF65-F5344CB8AC3E}">
        <p14:creationId xmlns="" xmlns:p14="http://schemas.microsoft.com/office/powerpoint/2010/main" val="2539864947"/>
      </p:ext>
    </p:extLst>
  </p:cSld>
  <p:clrMapOvr>
    <a:masterClrMapping/>
  </p:clrMapOvr>
  <p:transition spd="med">
    <p:pull dir="d"/>
    <p:sndAc>
      <p:stSnd>
        <p:snd r:embed="rId2" name="arrow.wav" builtIn="1"/>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3FBA123-9AC8-4B96-BD07-8629892C5F36}"/>
              </a:ext>
            </a:extLst>
          </p:cNvPr>
          <p:cNvSpPr>
            <a:spLocks noGrp="1"/>
          </p:cNvSpPr>
          <p:nvPr>
            <p:ph idx="1"/>
          </p:nvPr>
        </p:nvSpPr>
        <p:spPr>
          <a:xfrm>
            <a:off x="838203" y="513347"/>
            <a:ext cx="10515600" cy="5663616"/>
          </a:xfrm>
        </p:spPr>
        <p:txBody>
          <a:bodyPr>
            <a:normAutofit/>
          </a:bodyPr>
          <a:lstStyle/>
          <a:p>
            <a:pPr marL="0" indent="0" algn="ctr">
              <a:buNone/>
            </a:pPr>
            <a:r>
              <a:rPr lang="en-IN" sz="3200" b="1" dirty="0" smtClean="0">
                <a:latin typeface="Times New Roman" pitchFamily="18" charset="0"/>
                <a:cs typeface="Times New Roman" pitchFamily="18" charset="0"/>
              </a:rPr>
              <a:t>Flow Chart (2)</a:t>
            </a:r>
            <a:endParaRPr lang="en-IN" sz="3200" b="1" dirty="0">
              <a:latin typeface="Times New Roman" pitchFamily="18" charset="0"/>
              <a:cs typeface="Times New Roman" pitchFamily="18" charset="0"/>
            </a:endParaRPr>
          </a:p>
        </p:txBody>
      </p:sp>
      <p:sp>
        <p:nvSpPr>
          <p:cNvPr id="4" name="Slide Number Placeholder 3">
            <a:extLst>
              <a:ext uri="{FF2B5EF4-FFF2-40B4-BE49-F238E27FC236}">
                <a16:creationId xmlns="" xmlns:a16="http://schemas.microsoft.com/office/drawing/2014/main" id="{F8884366-0D6B-459C-9735-8F7C4E4B09E2}"/>
              </a:ext>
            </a:extLst>
          </p:cNvPr>
          <p:cNvSpPr>
            <a:spLocks noGrp="1"/>
          </p:cNvSpPr>
          <p:nvPr>
            <p:ph type="sldNum" sz="quarter" idx="12"/>
          </p:nvPr>
        </p:nvSpPr>
        <p:spPr>
          <a:xfrm>
            <a:off x="9448800" y="6492878"/>
            <a:ext cx="2743200" cy="365125"/>
          </a:xfrm>
        </p:spPr>
        <p:txBody>
          <a:bodyPr>
            <a:normAutofit/>
          </a:bodyPr>
          <a:lstStyle/>
          <a:p>
            <a:fld id="{CE2F3C8B-18F7-4EFE-AAB4-6E6C40AC490B}" type="slidenum">
              <a:rPr lang="en-IN" smtClean="0">
                <a:solidFill>
                  <a:schemeClr val="tx1"/>
                </a:solidFill>
              </a:rPr>
              <a:pPr/>
              <a:t>13</a:t>
            </a:fld>
            <a:endParaRPr lang="en-IN" dirty="0">
              <a:solidFill>
                <a:schemeClr val="tx1"/>
              </a:solidFill>
            </a:endParaRPr>
          </a:p>
        </p:txBody>
      </p:sp>
      <p:pic>
        <p:nvPicPr>
          <p:cNvPr id="5" name="Picture 4" descr="FLOWCHATE3.png"/>
          <p:cNvPicPr>
            <a:picLocks noChangeAspect="1"/>
          </p:cNvPicPr>
          <p:nvPr/>
        </p:nvPicPr>
        <p:blipFill>
          <a:blip r:embed="rId3"/>
          <a:srcRect l="4408" r="20225" b="24445"/>
          <a:stretch>
            <a:fillRect/>
          </a:stretch>
        </p:blipFill>
        <p:spPr>
          <a:xfrm>
            <a:off x="190501" y="1443788"/>
            <a:ext cx="11821827" cy="5211012"/>
          </a:xfrm>
          <a:prstGeom prst="rect">
            <a:avLst/>
          </a:prstGeom>
        </p:spPr>
      </p:pic>
    </p:spTree>
    <p:extLst>
      <p:ext uri="{BB962C8B-B14F-4D97-AF65-F5344CB8AC3E}">
        <p14:creationId xmlns="" xmlns:p14="http://schemas.microsoft.com/office/powerpoint/2010/main" val="2546219597"/>
      </p:ext>
    </p:extLst>
  </p:cSld>
  <p:clrMapOvr>
    <a:masterClrMapping/>
  </p:clrMapOvr>
  <p:transition spd="med">
    <p:pull dir="d"/>
    <p:sndAc>
      <p:stSnd>
        <p:snd r:embed="rId2" name="arrow.wav" builtIn="1"/>
      </p:stSnd>
    </p:sndAc>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14</a:t>
            </a:fld>
            <a:endParaRPr lang="en-IN" dirty="0"/>
          </a:p>
        </p:txBody>
      </p:sp>
      <p:sp>
        <p:nvSpPr>
          <p:cNvPr id="6" name="TextBox 5"/>
          <p:cNvSpPr txBox="1"/>
          <p:nvPr/>
        </p:nvSpPr>
        <p:spPr>
          <a:xfrm>
            <a:off x="3821230" y="163629"/>
            <a:ext cx="4562375" cy="369332"/>
          </a:xfrm>
          <a:prstGeom prst="rect">
            <a:avLst/>
          </a:prstGeom>
          <a:noFill/>
        </p:spPr>
        <p:txBody>
          <a:bodyPr wrap="square" rtlCol="0">
            <a:spAutoFit/>
          </a:bodyPr>
          <a:lstStyle/>
          <a:p>
            <a:r>
              <a:rPr lang="en-GB" dirty="0" smtClean="0"/>
              <a:t>            </a:t>
            </a:r>
            <a:r>
              <a:rPr lang="en-GB" b="1" dirty="0" smtClean="0"/>
              <a:t>PROCESS FLOW</a:t>
            </a:r>
            <a:endParaRPr lang="en-US" b="1" dirty="0"/>
          </a:p>
        </p:txBody>
      </p:sp>
      <p:pic>
        <p:nvPicPr>
          <p:cNvPr id="5122" name="Picture 2"/>
          <p:cNvPicPr>
            <a:picLocks noChangeAspect="1" noChangeArrowheads="1"/>
          </p:cNvPicPr>
          <p:nvPr/>
        </p:nvPicPr>
        <p:blipFill>
          <a:blip r:embed="rId3"/>
          <a:srcRect l="43263" t="24702" r="23658" b="19439"/>
          <a:stretch>
            <a:fillRect/>
          </a:stretch>
        </p:blipFill>
        <p:spPr bwMode="auto">
          <a:xfrm>
            <a:off x="2483318" y="924025"/>
            <a:ext cx="7064943" cy="5082139"/>
          </a:xfrm>
          <a:prstGeom prst="rect">
            <a:avLst/>
          </a:prstGeom>
          <a:noFill/>
          <a:ln w="9525">
            <a:noFill/>
            <a:miter lim="800000"/>
            <a:headEnd/>
            <a:tailEnd/>
          </a:ln>
          <a:effectLst/>
        </p:spPr>
      </p:pic>
    </p:spTree>
  </p:cSld>
  <p:clrMapOvr>
    <a:masterClrMapping/>
  </p:clrMapOvr>
  <p:transition spd="med">
    <p:pull dir="d"/>
    <p:sndAc>
      <p:stSnd>
        <p:snd r:embed="rId2" name="arrow.wav" builtIn="1"/>
      </p:stSnd>
    </p:sndAc>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560" y="250257"/>
            <a:ext cx="10911840" cy="6487427"/>
          </a:xfrm>
        </p:spPr>
        <p:txBody>
          <a:bodyPr>
            <a:normAutofit/>
          </a:bodyPr>
          <a:lstStyle/>
          <a:p>
            <a:pPr>
              <a:buNone/>
            </a:pPr>
            <a:r>
              <a:rPr lang="en-GB" b="1" dirty="0" smtClean="0"/>
              <a:t>                      INTRODUCTION TO THE DATASET</a:t>
            </a:r>
            <a:endParaRPr lang="en-US" b="1" dirty="0" smtClean="0"/>
          </a:p>
          <a:p>
            <a:r>
              <a:rPr lang="en-US" sz="1900" b="1" dirty="0" smtClean="0"/>
              <a:t>target</a:t>
            </a:r>
            <a:r>
              <a:rPr lang="en-US" sz="1900" dirty="0" smtClean="0"/>
              <a:t>: The polarity of the tweet (</a:t>
            </a:r>
            <a:r>
              <a:rPr lang="en-US" sz="1900" i="1" dirty="0" smtClean="0"/>
              <a:t>0</a:t>
            </a:r>
            <a:r>
              <a:rPr lang="en-US" sz="1900" dirty="0" smtClean="0"/>
              <a:t> = negative, </a:t>
            </a:r>
            <a:r>
              <a:rPr lang="en-US" sz="1900" i="1" dirty="0" smtClean="0"/>
              <a:t>4</a:t>
            </a:r>
            <a:r>
              <a:rPr lang="en-US" sz="1900" dirty="0" smtClean="0"/>
              <a:t> = positive)</a:t>
            </a:r>
          </a:p>
          <a:p>
            <a:r>
              <a:rPr lang="en-US" sz="1900" b="1" dirty="0" smtClean="0"/>
              <a:t>ids</a:t>
            </a:r>
            <a:r>
              <a:rPr lang="en-US" sz="1900" dirty="0" smtClean="0"/>
              <a:t>: The id of the tweet </a:t>
            </a:r>
          </a:p>
          <a:p>
            <a:r>
              <a:rPr lang="en-US" sz="1900" b="1" dirty="0" smtClean="0"/>
              <a:t>date</a:t>
            </a:r>
            <a:r>
              <a:rPr lang="en-US" sz="1900" dirty="0" smtClean="0"/>
              <a:t>: The date of the tweet </a:t>
            </a:r>
            <a:r>
              <a:rPr lang="en-US" sz="1900" i="1" dirty="0" smtClean="0"/>
              <a:t>(Sat June 16 02:38:47 UTC 2006)</a:t>
            </a:r>
            <a:endParaRPr lang="en-US" sz="1900" dirty="0" smtClean="0"/>
          </a:p>
          <a:p>
            <a:r>
              <a:rPr lang="en-US" sz="1900" b="1" dirty="0" smtClean="0"/>
              <a:t>flag</a:t>
            </a:r>
            <a:r>
              <a:rPr lang="en-US" sz="1900" dirty="0" smtClean="0"/>
              <a:t>: The query (</a:t>
            </a:r>
            <a:r>
              <a:rPr lang="en-US" sz="1900" i="1" dirty="0" smtClean="0"/>
              <a:t>lumx</a:t>
            </a:r>
            <a:r>
              <a:rPr lang="en-US" sz="1900" dirty="0" smtClean="0"/>
              <a:t>). If there is no query, then this value is NO_QUERY.</a:t>
            </a:r>
          </a:p>
          <a:p>
            <a:r>
              <a:rPr lang="en-US" sz="1900" b="1" dirty="0" smtClean="0"/>
              <a:t>user</a:t>
            </a:r>
            <a:r>
              <a:rPr lang="en-US" sz="1900" dirty="0" smtClean="0"/>
              <a:t>: The user that tweeted (</a:t>
            </a:r>
            <a:r>
              <a:rPr lang="en-US" sz="1900" i="1" dirty="0" smtClean="0"/>
              <a:t>robotdozr)</a:t>
            </a:r>
            <a:endParaRPr lang="en-US" sz="1900" dirty="0" smtClean="0"/>
          </a:p>
          <a:p>
            <a:r>
              <a:rPr lang="en-US" sz="1900" b="1" dirty="0" smtClean="0"/>
              <a:t>text</a:t>
            </a:r>
            <a:r>
              <a:rPr lang="en-US" sz="1900" dirty="0" smtClean="0"/>
              <a:t>: The text of the tweet (</a:t>
            </a:r>
            <a:r>
              <a:rPr lang="en-US" sz="1900" i="1" dirty="0" smtClean="0"/>
              <a:t>Lumx is cool</a:t>
            </a:r>
            <a:r>
              <a:rPr lang="en-US" sz="1900" dirty="0" smtClean="0"/>
              <a:t>)</a:t>
            </a:r>
          </a:p>
          <a:p>
            <a:pPr>
              <a:buNone/>
            </a:pPr>
            <a:r>
              <a:rPr lang="en-US" sz="1900" dirty="0" smtClean="0"/>
              <a:t>  The present dataset is stored is in a machine-readable form “.CSV” file. </a:t>
            </a:r>
          </a:p>
          <a:p>
            <a:endParaRPr lang="en-US" dirty="0"/>
          </a:p>
        </p:txBody>
      </p:sp>
      <p:sp>
        <p:nvSpPr>
          <p:cNvPr id="4" name="Slide Number Placeholder 3"/>
          <p:cNvSpPr>
            <a:spLocks noGrp="1"/>
          </p:cNvSpPr>
          <p:nvPr>
            <p:ph type="sldNum" sz="quarter" idx="12"/>
          </p:nvPr>
        </p:nvSpPr>
        <p:spPr/>
        <p:txBody>
          <a:bodyPr/>
          <a:lstStyle/>
          <a:p>
            <a:fld id="{CE2F3C8B-18F7-4EFE-AAB4-6E6C40AC490B}" type="slidenum">
              <a:rPr lang="en-IN" smtClean="0"/>
              <a:pPr/>
              <a:t>15</a:t>
            </a:fld>
            <a:endParaRPr lang="en-IN" dirty="0"/>
          </a:p>
        </p:txBody>
      </p:sp>
      <p:pic>
        <p:nvPicPr>
          <p:cNvPr id="5" name="Picture 3"/>
          <p:cNvPicPr>
            <a:picLocks noChangeAspect="1" noChangeArrowheads="1"/>
          </p:cNvPicPr>
          <p:nvPr/>
        </p:nvPicPr>
        <p:blipFill>
          <a:blip r:embed="rId3"/>
          <a:stretch>
            <a:fillRect/>
          </a:stretch>
        </p:blipFill>
        <p:spPr bwMode="auto">
          <a:xfrm>
            <a:off x="0" y="3070458"/>
            <a:ext cx="12191999" cy="3787541"/>
          </a:xfrm>
          <a:prstGeom prst="rect">
            <a:avLst/>
          </a:prstGeom>
          <a:noFill/>
          <a:ln w="9525">
            <a:noFill/>
            <a:miter lim="800000"/>
            <a:headEnd/>
            <a:tailEnd/>
          </a:ln>
          <a:effectLst/>
        </p:spPr>
      </p:pic>
    </p:spTree>
  </p:cSld>
  <p:clrMapOvr>
    <a:masterClrMapping/>
  </p:clrMapOvr>
  <p:transition spd="med">
    <p:pull dir="d"/>
    <p:sndAc>
      <p:stSnd>
        <p:snd r:embed="rId2" name="arrow.wav" builtIn="1"/>
      </p:stSnd>
    </p:sndAc>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16</a:t>
            </a:fld>
            <a:endParaRPr lang="en-IN" dirty="0"/>
          </a:p>
        </p:txBody>
      </p:sp>
      <p:pic>
        <p:nvPicPr>
          <p:cNvPr id="2050" name="Picture 2"/>
          <p:cNvPicPr>
            <a:picLocks noChangeAspect="1" noChangeArrowheads="1"/>
          </p:cNvPicPr>
          <p:nvPr/>
        </p:nvPicPr>
        <p:blipFill>
          <a:blip r:embed="rId3"/>
          <a:srcRect l="5132" t="23860" r="54368" b="20842"/>
          <a:stretch>
            <a:fillRect/>
          </a:stretch>
        </p:blipFill>
        <p:spPr bwMode="auto">
          <a:xfrm>
            <a:off x="4985886" y="770022"/>
            <a:ext cx="6381549" cy="5515276"/>
          </a:xfrm>
          <a:prstGeom prst="rect">
            <a:avLst/>
          </a:prstGeom>
          <a:noFill/>
          <a:ln w="9525">
            <a:noFill/>
            <a:miter lim="800000"/>
            <a:headEnd/>
            <a:tailEnd/>
          </a:ln>
          <a:effectLst/>
        </p:spPr>
      </p:pic>
      <p:sp>
        <p:nvSpPr>
          <p:cNvPr id="8" name="TextBox 7"/>
          <p:cNvSpPr txBox="1"/>
          <p:nvPr/>
        </p:nvSpPr>
        <p:spPr>
          <a:xfrm>
            <a:off x="4081112" y="269507"/>
            <a:ext cx="3051208" cy="369332"/>
          </a:xfrm>
          <a:prstGeom prst="rect">
            <a:avLst/>
          </a:prstGeom>
          <a:noFill/>
        </p:spPr>
        <p:txBody>
          <a:bodyPr wrap="square" rtlCol="0">
            <a:spAutoFit/>
          </a:bodyPr>
          <a:lstStyle/>
          <a:p>
            <a:r>
              <a:rPr lang="en-GB" b="1" dirty="0" smtClean="0"/>
              <a:t>DEFINING LIBRARIES</a:t>
            </a:r>
            <a:endParaRPr lang="en-US" b="1" dirty="0"/>
          </a:p>
        </p:txBody>
      </p:sp>
      <p:pic>
        <p:nvPicPr>
          <p:cNvPr id="6146" name="Picture 2"/>
          <p:cNvPicPr>
            <a:picLocks noChangeAspect="1" noChangeArrowheads="1"/>
          </p:cNvPicPr>
          <p:nvPr/>
        </p:nvPicPr>
        <p:blipFill>
          <a:blip r:embed="rId4"/>
          <a:srcRect l="31974" t="26807" r="49552" b="18316"/>
          <a:stretch>
            <a:fillRect/>
          </a:stretch>
        </p:blipFill>
        <p:spPr bwMode="auto">
          <a:xfrm>
            <a:off x="577516" y="770020"/>
            <a:ext cx="3532471" cy="5505651"/>
          </a:xfrm>
          <a:prstGeom prst="rect">
            <a:avLst/>
          </a:prstGeom>
          <a:noFill/>
          <a:ln w="9525">
            <a:noFill/>
            <a:miter lim="800000"/>
            <a:headEnd/>
            <a:tailEnd/>
          </a:ln>
          <a:effectLst/>
        </p:spPr>
      </p:pic>
    </p:spTree>
  </p:cSld>
  <p:clrMapOvr>
    <a:masterClrMapping/>
  </p:clrMapOvr>
  <p:transition spd="med">
    <p:pull dir="d"/>
    <p:sndAc>
      <p:stSnd>
        <p:snd r:embed="rId2" name="arrow.wav" builtIn="1"/>
      </p:stSnd>
    </p:sndAc>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CE2F3C8B-18F7-4EFE-AAB4-6E6C40AC490B}" type="slidenum">
              <a:rPr lang="en-IN" smtClean="0"/>
              <a:pPr/>
              <a:t>17</a:t>
            </a:fld>
            <a:endParaRPr lang="en-IN" dirty="0"/>
          </a:p>
        </p:txBody>
      </p:sp>
      <p:pic>
        <p:nvPicPr>
          <p:cNvPr id="4" name="Picture 3" descr="data set word dist.png"/>
          <p:cNvPicPr>
            <a:picLocks noChangeAspect="1"/>
          </p:cNvPicPr>
          <p:nvPr/>
        </p:nvPicPr>
        <p:blipFill>
          <a:blip r:embed="rId3"/>
          <a:stretch>
            <a:fillRect/>
          </a:stretch>
        </p:blipFill>
        <p:spPr>
          <a:xfrm>
            <a:off x="6137777" y="981776"/>
            <a:ext cx="3214772" cy="3093396"/>
          </a:xfrm>
          <a:prstGeom prst="rect">
            <a:avLst/>
          </a:prstGeom>
        </p:spPr>
      </p:pic>
      <p:sp>
        <p:nvSpPr>
          <p:cNvPr id="5" name="TextBox 4"/>
          <p:cNvSpPr txBox="1"/>
          <p:nvPr/>
        </p:nvSpPr>
        <p:spPr>
          <a:xfrm>
            <a:off x="3147461" y="298382"/>
            <a:ext cx="5746282" cy="923330"/>
          </a:xfrm>
          <a:prstGeom prst="rect">
            <a:avLst/>
          </a:prstGeom>
          <a:noFill/>
        </p:spPr>
        <p:txBody>
          <a:bodyPr wrap="square" rtlCol="0">
            <a:spAutoFit/>
          </a:bodyPr>
          <a:lstStyle/>
          <a:p>
            <a:r>
              <a:rPr lang="en-GB" dirty="0" smtClean="0"/>
              <a:t>                           </a:t>
            </a:r>
            <a:r>
              <a:rPr lang="en-GB" b="1" dirty="0" smtClean="0"/>
              <a:t>DATASET</a:t>
            </a:r>
          </a:p>
          <a:p>
            <a:endParaRPr lang="en-GB" dirty="0" smtClean="0"/>
          </a:p>
          <a:p>
            <a:endParaRPr lang="en-US" dirty="0"/>
          </a:p>
        </p:txBody>
      </p:sp>
      <p:pic>
        <p:nvPicPr>
          <p:cNvPr id="6" name="Picture 5" descr="dataset dis.png"/>
          <p:cNvPicPr>
            <a:picLocks noChangeAspect="1"/>
          </p:cNvPicPr>
          <p:nvPr/>
        </p:nvPicPr>
        <p:blipFill>
          <a:blip r:embed="rId4"/>
          <a:stretch>
            <a:fillRect/>
          </a:stretch>
        </p:blipFill>
        <p:spPr>
          <a:xfrm>
            <a:off x="2849077" y="981778"/>
            <a:ext cx="3263194" cy="2996120"/>
          </a:xfrm>
          <a:prstGeom prst="rect">
            <a:avLst/>
          </a:prstGeom>
        </p:spPr>
      </p:pic>
      <p:pic>
        <p:nvPicPr>
          <p:cNvPr id="2050" name="Picture 2"/>
          <p:cNvPicPr>
            <a:picLocks noChangeAspect="1" noChangeArrowheads="1"/>
          </p:cNvPicPr>
          <p:nvPr/>
        </p:nvPicPr>
        <p:blipFill>
          <a:blip r:embed="rId5"/>
          <a:srcRect l="5053" t="57263" r="54447" b="29123"/>
          <a:stretch>
            <a:fillRect/>
          </a:stretch>
        </p:blipFill>
        <p:spPr bwMode="auto">
          <a:xfrm>
            <a:off x="1463039" y="3907855"/>
            <a:ext cx="9634889" cy="2589197"/>
          </a:xfrm>
          <a:prstGeom prst="rect">
            <a:avLst/>
          </a:prstGeom>
          <a:noFill/>
          <a:ln w="9525">
            <a:noFill/>
            <a:miter lim="800000"/>
            <a:headEnd/>
            <a:tailEnd/>
          </a:ln>
          <a:effectLst/>
        </p:spPr>
      </p:pic>
    </p:spTree>
  </p:cSld>
  <p:clrMapOvr>
    <a:masterClrMapping/>
  </p:clrMapOvr>
  <p:transition spd="med">
    <p:pull dir="d"/>
    <p:sndAc>
      <p:stSnd>
        <p:snd r:embed="rId2" name="arrow.wav" builtIn="1"/>
      </p:stSnd>
    </p:sndAc>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CE2F3C8B-18F7-4EFE-AAB4-6E6C40AC490B}" type="slidenum">
              <a:rPr lang="en-IN" smtClean="0"/>
              <a:pPr/>
              <a:t>18</a:t>
            </a:fld>
            <a:endParaRPr lang="en-IN" dirty="0"/>
          </a:p>
        </p:txBody>
      </p:sp>
      <p:sp>
        <p:nvSpPr>
          <p:cNvPr id="4" name="TextBox 3"/>
          <p:cNvSpPr txBox="1"/>
          <p:nvPr/>
        </p:nvSpPr>
        <p:spPr>
          <a:xfrm>
            <a:off x="2954956" y="529389"/>
            <a:ext cx="5149516" cy="369332"/>
          </a:xfrm>
          <a:prstGeom prst="rect">
            <a:avLst/>
          </a:prstGeom>
          <a:noFill/>
        </p:spPr>
        <p:txBody>
          <a:bodyPr wrap="square" rtlCol="0">
            <a:spAutoFit/>
          </a:bodyPr>
          <a:lstStyle/>
          <a:p>
            <a:r>
              <a:rPr lang="en-GB" b="1" dirty="0" smtClean="0"/>
              <a:t>STEPS FOR CLEANING THE DATASET</a:t>
            </a:r>
            <a:endParaRPr lang="en-US" b="1" dirty="0"/>
          </a:p>
        </p:txBody>
      </p:sp>
      <p:pic>
        <p:nvPicPr>
          <p:cNvPr id="7170" name="Picture 2"/>
          <p:cNvPicPr>
            <a:picLocks noChangeAspect="1" noChangeArrowheads="1"/>
          </p:cNvPicPr>
          <p:nvPr/>
        </p:nvPicPr>
        <p:blipFill>
          <a:blip r:embed="rId3"/>
          <a:srcRect l="30395" t="30175" r="11342" b="17053"/>
          <a:stretch>
            <a:fillRect/>
          </a:stretch>
        </p:blipFill>
        <p:spPr bwMode="auto">
          <a:xfrm>
            <a:off x="1559293" y="1145407"/>
            <a:ext cx="8874493" cy="4908883"/>
          </a:xfrm>
          <a:prstGeom prst="rect">
            <a:avLst/>
          </a:prstGeom>
          <a:noFill/>
          <a:ln w="9525">
            <a:noFill/>
            <a:miter lim="800000"/>
            <a:headEnd/>
            <a:tailEnd/>
          </a:ln>
          <a:effectLst/>
        </p:spPr>
      </p:pic>
    </p:spTree>
  </p:cSld>
  <p:clrMapOvr>
    <a:masterClrMapping/>
  </p:clrMapOvr>
  <p:transition spd="med">
    <p:pull dir="d"/>
    <p:sndAc>
      <p:stSnd>
        <p:snd r:embed="rId2" name="arrow.wav" builtIn="1"/>
      </p:stSnd>
    </p:sndAc>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2F3C8B-18F7-4EFE-AAB4-6E6C40AC490B}" type="slidenum">
              <a:rPr lang="en-IN" smtClean="0"/>
              <a:pPr/>
              <a:t>19</a:t>
            </a:fld>
            <a:endParaRPr lang="en-IN" dirty="0"/>
          </a:p>
        </p:txBody>
      </p:sp>
      <p:pic>
        <p:nvPicPr>
          <p:cNvPr id="3" name="Picture 2"/>
          <p:cNvPicPr>
            <a:picLocks noChangeAspect="1" noChangeArrowheads="1"/>
          </p:cNvPicPr>
          <p:nvPr/>
        </p:nvPicPr>
        <p:blipFill>
          <a:blip r:embed="rId3"/>
          <a:srcRect l="5053" t="50386" r="51763" b="24772"/>
          <a:stretch>
            <a:fillRect/>
          </a:stretch>
        </p:blipFill>
        <p:spPr bwMode="auto">
          <a:xfrm>
            <a:off x="394635" y="596766"/>
            <a:ext cx="5573028" cy="3349594"/>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srcRect l="4974" t="35509" r="67000" b="24772"/>
          <a:stretch>
            <a:fillRect/>
          </a:stretch>
        </p:blipFill>
        <p:spPr bwMode="auto">
          <a:xfrm>
            <a:off x="6121667" y="683393"/>
            <a:ext cx="5496025" cy="5765533"/>
          </a:xfrm>
          <a:prstGeom prst="rect">
            <a:avLst/>
          </a:prstGeom>
          <a:noFill/>
          <a:ln w="9525">
            <a:noFill/>
            <a:miter lim="800000"/>
            <a:headEnd/>
            <a:tailEnd/>
          </a:ln>
          <a:effectLst/>
        </p:spPr>
      </p:pic>
      <p:sp>
        <p:nvSpPr>
          <p:cNvPr id="5" name="TextBox 4"/>
          <p:cNvSpPr txBox="1"/>
          <p:nvPr/>
        </p:nvSpPr>
        <p:spPr>
          <a:xfrm>
            <a:off x="279133" y="3907857"/>
            <a:ext cx="5804033" cy="3139321"/>
          </a:xfrm>
          <a:prstGeom prst="rect">
            <a:avLst/>
          </a:prstGeom>
          <a:noFill/>
        </p:spPr>
        <p:txBody>
          <a:bodyPr wrap="square" rtlCol="0">
            <a:spAutoFit/>
          </a:bodyPr>
          <a:lstStyle/>
          <a:p>
            <a:pPr lvl="0"/>
            <a:endParaRPr lang="en-US" dirty="0" smtClean="0"/>
          </a:p>
          <a:p>
            <a:pPr lvl="0" algn="just">
              <a:buFont typeface="Arial" pitchFamily="34" charset="0"/>
              <a:buChar char="•"/>
            </a:pPr>
            <a:r>
              <a:rPr lang="en-US" dirty="0" smtClean="0"/>
              <a:t>Tokenization is the way toward changing over tweet text into tokens before changing into  vectors. It is simpler to channel superfluous tokens. </a:t>
            </a:r>
          </a:p>
          <a:p>
            <a:pPr lvl="0" algn="just"/>
            <a:endParaRPr lang="en-US" dirty="0" smtClean="0"/>
          </a:p>
          <a:p>
            <a:pPr lvl="0" algn="just">
              <a:buFont typeface="Arial" pitchFamily="34" charset="0"/>
              <a:buChar char="•"/>
            </a:pPr>
            <a:r>
              <a:rPr lang="en-US" dirty="0" smtClean="0"/>
              <a:t>Stemming is the preparation of changing words over to their promise stem or root structure.      E.g., fishes, fishing, Fisher is changed over to steam fish. </a:t>
            </a:r>
          </a:p>
          <a:p>
            <a:endParaRPr lang="en-US" dirty="0"/>
          </a:p>
        </p:txBody>
      </p:sp>
      <p:sp>
        <p:nvSpPr>
          <p:cNvPr id="6" name="TextBox 5"/>
          <p:cNvSpPr txBox="1"/>
          <p:nvPr/>
        </p:nvSpPr>
        <p:spPr>
          <a:xfrm>
            <a:off x="3599848" y="317634"/>
            <a:ext cx="5967664" cy="369332"/>
          </a:xfrm>
          <a:prstGeom prst="rect">
            <a:avLst/>
          </a:prstGeom>
          <a:noFill/>
        </p:spPr>
        <p:txBody>
          <a:bodyPr wrap="square" rtlCol="0">
            <a:spAutoFit/>
          </a:bodyPr>
          <a:lstStyle/>
          <a:p>
            <a:r>
              <a:rPr lang="en-GB" b="1" dirty="0" smtClean="0"/>
              <a:t>CODE FOR CLEANING THE DATASET</a:t>
            </a:r>
            <a:endParaRPr lang="en-US" b="1" dirty="0"/>
          </a:p>
        </p:txBody>
      </p:sp>
    </p:spTree>
  </p:cSld>
  <p:clrMapOvr>
    <a:masterClrMapping/>
  </p:clrMapOvr>
  <p:transition spd="med">
    <p:pull dir="d"/>
    <p:sndAc>
      <p:stSnd>
        <p:snd r:embed="rId2" name="arrow.wav" builtIn="1"/>
      </p:stSnd>
    </p:sndAc>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7A578C-972C-44B8-A3CB-84E7D346A17D}"/>
              </a:ext>
            </a:extLst>
          </p:cNvPr>
          <p:cNvSpPr>
            <a:spLocks noGrp="1"/>
          </p:cNvSpPr>
          <p:nvPr>
            <p:ph type="ctrTitle"/>
          </p:nvPr>
        </p:nvSpPr>
        <p:spPr>
          <a:xfrm>
            <a:off x="4965433" y="629271"/>
            <a:ext cx="4371071" cy="556065"/>
          </a:xfrm>
        </p:spPr>
        <p:txBody>
          <a:bodyPr vert="horz" lIns="91440" tIns="45720" rIns="91440" bIns="45720" rtlCol="0" anchor="b">
            <a:noAutofit/>
          </a:bodyPr>
          <a:lstStyle/>
          <a:p>
            <a:r>
              <a:rPr lang="en-US" sz="4000" b="1" dirty="0">
                <a:latin typeface="Times New Roman" panose="02020603050405020304" pitchFamily="18" charset="0"/>
                <a:cs typeface="Times New Roman" panose="02020603050405020304" pitchFamily="18" charset="0"/>
              </a:rPr>
              <a:t>CONTENTS</a:t>
            </a:r>
          </a:p>
        </p:txBody>
      </p:sp>
      <p:sp>
        <p:nvSpPr>
          <p:cNvPr id="9" name="TextBox 8">
            <a:extLst>
              <a:ext uri="{FF2B5EF4-FFF2-40B4-BE49-F238E27FC236}">
                <a16:creationId xmlns="" xmlns:a16="http://schemas.microsoft.com/office/drawing/2014/main" id="{E6E7ABDD-0A4D-42AC-B8BC-E5399A8133B4}"/>
              </a:ext>
            </a:extLst>
          </p:cNvPr>
          <p:cNvSpPr txBox="1"/>
          <p:nvPr/>
        </p:nvSpPr>
        <p:spPr>
          <a:xfrm>
            <a:off x="11830373" y="6462796"/>
            <a:ext cx="475283" cy="276999"/>
          </a:xfrm>
          <a:prstGeom prst="rect">
            <a:avLst/>
          </a:prstGeom>
          <a:noFill/>
        </p:spPr>
        <p:txBody>
          <a:bodyPr wrap="square">
            <a:spAutoFit/>
          </a:bodyPr>
          <a:lstStyle/>
          <a:p>
            <a:fld id="{66964B67-CE35-4BAD-AB1F-FFC895F17458}" type="slidenum">
              <a:rPr lang="en-IN" sz="1200" smtClean="0"/>
              <a:pPr/>
              <a:t>2</a:t>
            </a:fld>
            <a:endParaRPr lang="en-IN" sz="1200" dirty="0"/>
          </a:p>
        </p:txBody>
      </p:sp>
      <p:pic>
        <p:nvPicPr>
          <p:cNvPr id="7" name="Picture 6" descr="book img.png"/>
          <p:cNvPicPr>
            <a:picLocks noChangeAspect="1"/>
          </p:cNvPicPr>
          <p:nvPr/>
        </p:nvPicPr>
        <p:blipFill>
          <a:blip r:embed="rId3"/>
          <a:stretch>
            <a:fillRect/>
          </a:stretch>
        </p:blipFill>
        <p:spPr>
          <a:xfrm>
            <a:off x="252921" y="165370"/>
            <a:ext cx="4162087" cy="6468894"/>
          </a:xfrm>
          <a:prstGeom prst="rect">
            <a:avLst/>
          </a:prstGeom>
        </p:spPr>
      </p:pic>
      <p:pic>
        <p:nvPicPr>
          <p:cNvPr id="1026" name="Picture 2"/>
          <p:cNvPicPr>
            <a:picLocks noChangeAspect="1" noChangeArrowheads="1"/>
          </p:cNvPicPr>
          <p:nvPr/>
        </p:nvPicPr>
        <p:blipFill>
          <a:blip r:embed="rId4"/>
          <a:srcRect l="51947" t="32842" r="9447" b="16772"/>
          <a:stretch>
            <a:fillRect/>
          </a:stretch>
        </p:blipFill>
        <p:spPr bwMode="auto">
          <a:xfrm>
            <a:off x="5370896" y="1270535"/>
            <a:ext cx="5130266" cy="4803007"/>
          </a:xfrm>
          <a:prstGeom prst="rect">
            <a:avLst/>
          </a:prstGeom>
          <a:noFill/>
          <a:ln w="9525">
            <a:noFill/>
            <a:miter lim="800000"/>
            <a:headEnd/>
            <a:tailEnd/>
          </a:ln>
          <a:effectLst/>
        </p:spPr>
      </p:pic>
    </p:spTree>
    <p:extLst>
      <p:ext uri="{BB962C8B-B14F-4D97-AF65-F5344CB8AC3E}">
        <p14:creationId xmlns="" xmlns:p14="http://schemas.microsoft.com/office/powerpoint/2010/main" val="3362701178"/>
      </p:ext>
    </p:extLst>
  </p:cSld>
  <p:clrMapOvr>
    <a:masterClrMapping/>
  </p:clrMapOvr>
  <p:transition spd="med">
    <p:pull dir="d"/>
    <p:sndAc>
      <p:stSnd>
        <p:snd r:embed="rId2" name="arrow.wav" builtIn="1"/>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2F3C8B-18F7-4EFE-AAB4-6E6C40AC490B}" type="slidenum">
              <a:rPr lang="en-IN" smtClean="0"/>
              <a:pPr/>
              <a:t>20</a:t>
            </a:fld>
            <a:endParaRPr lang="en-IN" dirty="0"/>
          </a:p>
        </p:txBody>
      </p:sp>
      <p:pic>
        <p:nvPicPr>
          <p:cNvPr id="3" name="Picture 2" descr="cleaned.png"/>
          <p:cNvPicPr>
            <a:picLocks noChangeAspect="1"/>
          </p:cNvPicPr>
          <p:nvPr/>
        </p:nvPicPr>
        <p:blipFill>
          <a:blip r:embed="rId3"/>
          <a:stretch>
            <a:fillRect/>
          </a:stretch>
        </p:blipFill>
        <p:spPr>
          <a:xfrm>
            <a:off x="508412" y="1289786"/>
            <a:ext cx="11309931" cy="4137825"/>
          </a:xfrm>
          <a:prstGeom prst="rect">
            <a:avLst/>
          </a:prstGeom>
        </p:spPr>
      </p:pic>
      <p:sp>
        <p:nvSpPr>
          <p:cNvPr id="5" name="TextBox 4"/>
          <p:cNvSpPr txBox="1"/>
          <p:nvPr/>
        </p:nvSpPr>
        <p:spPr>
          <a:xfrm>
            <a:off x="1934677" y="433138"/>
            <a:ext cx="7517331" cy="369332"/>
          </a:xfrm>
          <a:prstGeom prst="rect">
            <a:avLst/>
          </a:prstGeom>
          <a:noFill/>
        </p:spPr>
        <p:txBody>
          <a:bodyPr wrap="square" rtlCol="0">
            <a:spAutoFit/>
          </a:bodyPr>
          <a:lstStyle/>
          <a:p>
            <a:r>
              <a:rPr lang="en-GB" dirty="0" smtClean="0"/>
              <a:t>                                  </a:t>
            </a:r>
            <a:r>
              <a:rPr lang="en-GB" b="1" dirty="0" smtClean="0"/>
              <a:t>CLEANED DATASET</a:t>
            </a:r>
            <a:endParaRPr lang="en-US" b="1" dirty="0"/>
          </a:p>
        </p:txBody>
      </p:sp>
    </p:spTree>
  </p:cSld>
  <p:clrMapOvr>
    <a:masterClrMapping/>
  </p:clrMapOvr>
  <p:transition spd="med">
    <p:pull dir="d"/>
    <p:sndAc>
      <p:stSnd>
        <p:snd r:embed="rId2" name="arrow.wav" builtIn="1"/>
      </p:stSnd>
    </p:sndAc>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2F3C8B-18F7-4EFE-AAB4-6E6C40AC490B}" type="slidenum">
              <a:rPr lang="en-IN" smtClean="0"/>
              <a:pPr/>
              <a:t>21</a:t>
            </a:fld>
            <a:endParaRPr lang="en-IN" dirty="0"/>
          </a:p>
        </p:txBody>
      </p:sp>
      <p:pic>
        <p:nvPicPr>
          <p:cNvPr id="6" name="Picture 5" descr="first 50.png"/>
          <p:cNvPicPr>
            <a:picLocks noChangeAspect="1"/>
          </p:cNvPicPr>
          <p:nvPr/>
        </p:nvPicPr>
        <p:blipFill>
          <a:blip r:embed="rId3"/>
          <a:stretch>
            <a:fillRect/>
          </a:stretch>
        </p:blipFill>
        <p:spPr>
          <a:xfrm>
            <a:off x="548640" y="3866285"/>
            <a:ext cx="10963175" cy="2852150"/>
          </a:xfrm>
          <a:prstGeom prst="rect">
            <a:avLst/>
          </a:prstGeom>
        </p:spPr>
      </p:pic>
      <p:sp>
        <p:nvSpPr>
          <p:cNvPr id="8" name="TextBox 7"/>
          <p:cNvSpPr txBox="1"/>
          <p:nvPr/>
        </p:nvSpPr>
        <p:spPr>
          <a:xfrm>
            <a:off x="1020279" y="282102"/>
            <a:ext cx="10019898" cy="369332"/>
          </a:xfrm>
          <a:prstGeom prst="rect">
            <a:avLst/>
          </a:prstGeom>
          <a:noFill/>
        </p:spPr>
        <p:txBody>
          <a:bodyPr wrap="square" rtlCol="0">
            <a:spAutoFit/>
          </a:bodyPr>
          <a:lstStyle/>
          <a:p>
            <a:r>
              <a:rPr lang="en-GB" dirty="0" smtClean="0"/>
              <a:t>                     </a:t>
            </a:r>
            <a:r>
              <a:rPr lang="en-GB" b="1" dirty="0" smtClean="0"/>
              <a:t>DISTRIBUTION OF TEXT LENGTH FOR POSITIVE TWEETS</a:t>
            </a:r>
            <a:endParaRPr lang="en-US" b="1" dirty="0"/>
          </a:p>
        </p:txBody>
      </p:sp>
      <p:pic>
        <p:nvPicPr>
          <p:cNvPr id="6146" name="Picture 2"/>
          <p:cNvPicPr>
            <a:picLocks noChangeAspect="1" noChangeArrowheads="1"/>
          </p:cNvPicPr>
          <p:nvPr/>
        </p:nvPicPr>
        <p:blipFill>
          <a:blip r:embed="rId4"/>
          <a:srcRect l="5132" t="41404" r="49552" b="30666"/>
          <a:stretch>
            <a:fillRect/>
          </a:stretch>
        </p:blipFill>
        <p:spPr bwMode="auto">
          <a:xfrm>
            <a:off x="539015" y="827773"/>
            <a:ext cx="10915047" cy="2714324"/>
          </a:xfrm>
          <a:prstGeom prst="rect">
            <a:avLst/>
          </a:prstGeom>
          <a:noFill/>
          <a:ln w="9525">
            <a:noFill/>
            <a:miter lim="800000"/>
            <a:headEnd/>
            <a:tailEnd/>
          </a:ln>
          <a:effectLst/>
        </p:spPr>
      </p:pic>
    </p:spTree>
  </p:cSld>
  <p:clrMapOvr>
    <a:masterClrMapping/>
  </p:clrMapOvr>
  <p:transition spd="med">
    <p:pull dir="d"/>
    <p:sndAc>
      <p:stSnd>
        <p:snd r:embed="rId2" name="arrow.wav" builtIn="1"/>
      </p:stSnd>
    </p:sndAc>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2F3C8B-18F7-4EFE-AAB4-6E6C40AC490B}" type="slidenum">
              <a:rPr lang="en-IN" smtClean="0"/>
              <a:pPr/>
              <a:t>22</a:t>
            </a:fld>
            <a:endParaRPr lang="en-IN" dirty="0"/>
          </a:p>
        </p:txBody>
      </p:sp>
      <p:pic>
        <p:nvPicPr>
          <p:cNvPr id="3" name="Picture 2" descr="negative length.png"/>
          <p:cNvPicPr>
            <a:picLocks noChangeAspect="1"/>
          </p:cNvPicPr>
          <p:nvPr/>
        </p:nvPicPr>
        <p:blipFill>
          <a:blip r:embed="rId3"/>
          <a:stretch>
            <a:fillRect/>
          </a:stretch>
        </p:blipFill>
        <p:spPr>
          <a:xfrm>
            <a:off x="510139" y="3493971"/>
            <a:ext cx="10886173" cy="3227262"/>
          </a:xfrm>
          <a:prstGeom prst="rect">
            <a:avLst/>
          </a:prstGeom>
        </p:spPr>
      </p:pic>
      <p:pic>
        <p:nvPicPr>
          <p:cNvPr id="5122" name="Picture 2"/>
          <p:cNvPicPr>
            <a:picLocks noChangeAspect="1" noChangeArrowheads="1"/>
          </p:cNvPicPr>
          <p:nvPr/>
        </p:nvPicPr>
        <p:blipFill>
          <a:blip r:embed="rId4"/>
          <a:srcRect l="4895" t="36491" r="49237" b="35298"/>
          <a:stretch>
            <a:fillRect/>
          </a:stretch>
        </p:blipFill>
        <p:spPr bwMode="auto">
          <a:xfrm>
            <a:off x="481263" y="760395"/>
            <a:ext cx="10876548" cy="2733575"/>
          </a:xfrm>
          <a:prstGeom prst="rect">
            <a:avLst/>
          </a:prstGeom>
          <a:noFill/>
          <a:ln w="9525">
            <a:noFill/>
            <a:miter lim="800000"/>
            <a:headEnd/>
            <a:tailEnd/>
          </a:ln>
          <a:effectLst/>
        </p:spPr>
      </p:pic>
      <p:sp>
        <p:nvSpPr>
          <p:cNvPr id="5" name="TextBox 4"/>
          <p:cNvSpPr txBox="1"/>
          <p:nvPr/>
        </p:nvSpPr>
        <p:spPr>
          <a:xfrm>
            <a:off x="442762" y="240632"/>
            <a:ext cx="10943924" cy="369332"/>
          </a:xfrm>
          <a:prstGeom prst="rect">
            <a:avLst/>
          </a:prstGeom>
          <a:noFill/>
        </p:spPr>
        <p:txBody>
          <a:bodyPr wrap="square" rtlCol="0">
            <a:spAutoFit/>
          </a:bodyPr>
          <a:lstStyle/>
          <a:p>
            <a:r>
              <a:rPr lang="en-GB" dirty="0" smtClean="0"/>
              <a:t>                            </a:t>
            </a:r>
            <a:r>
              <a:rPr lang="en-GB" b="1" dirty="0" smtClean="0"/>
              <a:t>DISTRIBUTION OF TEXT LENGTH FOR NEGATIVE TWEETS</a:t>
            </a:r>
            <a:endParaRPr lang="en-US" b="1" dirty="0"/>
          </a:p>
        </p:txBody>
      </p:sp>
    </p:spTree>
  </p:cSld>
  <p:clrMapOvr>
    <a:masterClrMapping/>
  </p:clrMapOvr>
  <p:transition spd="med">
    <p:pull dir="d"/>
    <p:sndAc>
      <p:stSnd>
        <p:snd r:embed="rId2" name="arrow.wav" builtIn="1"/>
      </p:stSnd>
    </p:sndAc>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2F3C8B-18F7-4EFE-AAB4-6E6C40AC490B}" type="slidenum">
              <a:rPr lang="en-IN" smtClean="0"/>
              <a:pPr/>
              <a:t>23</a:t>
            </a:fld>
            <a:endParaRPr lang="en-IN" dirty="0"/>
          </a:p>
        </p:txBody>
      </p:sp>
      <p:pic>
        <p:nvPicPr>
          <p:cNvPr id="4" name="Picture 3" descr="data set negative.png"/>
          <p:cNvPicPr>
            <a:picLocks noChangeAspect="1"/>
          </p:cNvPicPr>
          <p:nvPr/>
        </p:nvPicPr>
        <p:blipFill>
          <a:blip r:embed="rId3"/>
          <a:stretch>
            <a:fillRect/>
          </a:stretch>
        </p:blipFill>
        <p:spPr>
          <a:xfrm>
            <a:off x="-9625" y="612741"/>
            <a:ext cx="12192000" cy="6245157"/>
          </a:xfrm>
          <a:prstGeom prst="rect">
            <a:avLst/>
          </a:prstGeom>
        </p:spPr>
      </p:pic>
      <p:pic>
        <p:nvPicPr>
          <p:cNvPr id="5" name="Picture 4" descr="bag of word negative.png"/>
          <p:cNvPicPr>
            <a:picLocks noChangeAspect="1"/>
          </p:cNvPicPr>
          <p:nvPr/>
        </p:nvPicPr>
        <p:blipFill>
          <a:blip r:embed="rId4"/>
          <a:stretch>
            <a:fillRect/>
          </a:stretch>
        </p:blipFill>
        <p:spPr>
          <a:xfrm>
            <a:off x="7089321" y="2908570"/>
            <a:ext cx="4615201" cy="2895464"/>
          </a:xfrm>
          <a:prstGeom prst="rect">
            <a:avLst/>
          </a:prstGeom>
        </p:spPr>
      </p:pic>
      <p:sp>
        <p:nvSpPr>
          <p:cNvPr id="6" name="TextBox 5"/>
          <p:cNvSpPr txBox="1"/>
          <p:nvPr/>
        </p:nvSpPr>
        <p:spPr>
          <a:xfrm>
            <a:off x="2256817" y="175098"/>
            <a:ext cx="6867728" cy="369332"/>
          </a:xfrm>
          <a:prstGeom prst="rect">
            <a:avLst/>
          </a:prstGeom>
          <a:noFill/>
        </p:spPr>
        <p:txBody>
          <a:bodyPr wrap="square" rtlCol="0">
            <a:spAutoFit/>
          </a:bodyPr>
          <a:lstStyle/>
          <a:p>
            <a:r>
              <a:rPr lang="en-GB" dirty="0" smtClean="0"/>
              <a:t>        MOST COMMON WORDS IN NEGATIVE SENTIMENT</a:t>
            </a:r>
            <a:endParaRPr lang="en-US" dirty="0"/>
          </a:p>
        </p:txBody>
      </p:sp>
    </p:spTree>
  </p:cSld>
  <p:clrMapOvr>
    <a:masterClrMapping/>
  </p:clrMapOvr>
  <p:transition spd="med">
    <p:pull dir="d"/>
    <p:sndAc>
      <p:stSnd>
        <p:snd r:embed="rId2" name="arrow.wav" builtIn="1"/>
      </p:stSnd>
    </p:sndAc>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2F3C8B-18F7-4EFE-AAB4-6E6C40AC490B}" type="slidenum">
              <a:rPr lang="en-IN" smtClean="0"/>
              <a:pPr/>
              <a:t>24</a:t>
            </a:fld>
            <a:endParaRPr lang="en-IN" dirty="0"/>
          </a:p>
        </p:txBody>
      </p:sp>
      <p:pic>
        <p:nvPicPr>
          <p:cNvPr id="3" name="Picture 2" descr="data set posi.png"/>
          <p:cNvPicPr>
            <a:picLocks noChangeAspect="1"/>
          </p:cNvPicPr>
          <p:nvPr/>
        </p:nvPicPr>
        <p:blipFill>
          <a:blip r:embed="rId3"/>
          <a:stretch>
            <a:fillRect/>
          </a:stretch>
        </p:blipFill>
        <p:spPr>
          <a:xfrm>
            <a:off x="0" y="466928"/>
            <a:ext cx="12192000" cy="6391072"/>
          </a:xfrm>
          <a:prstGeom prst="rect">
            <a:avLst/>
          </a:prstGeom>
        </p:spPr>
      </p:pic>
      <p:pic>
        <p:nvPicPr>
          <p:cNvPr id="4" name="Picture 3" descr="bagof word1.png"/>
          <p:cNvPicPr>
            <a:picLocks noChangeAspect="1"/>
          </p:cNvPicPr>
          <p:nvPr/>
        </p:nvPicPr>
        <p:blipFill>
          <a:blip r:embed="rId4"/>
          <a:stretch>
            <a:fillRect/>
          </a:stretch>
        </p:blipFill>
        <p:spPr>
          <a:xfrm>
            <a:off x="7035247" y="2966316"/>
            <a:ext cx="4680372" cy="2830151"/>
          </a:xfrm>
          <a:prstGeom prst="rect">
            <a:avLst/>
          </a:prstGeom>
        </p:spPr>
      </p:pic>
      <p:sp>
        <p:nvSpPr>
          <p:cNvPr id="6" name="TextBox 5"/>
          <p:cNvSpPr txBox="1"/>
          <p:nvPr/>
        </p:nvSpPr>
        <p:spPr>
          <a:xfrm>
            <a:off x="2149812" y="116733"/>
            <a:ext cx="6965005" cy="369332"/>
          </a:xfrm>
          <a:prstGeom prst="rect">
            <a:avLst/>
          </a:prstGeom>
          <a:noFill/>
        </p:spPr>
        <p:txBody>
          <a:bodyPr wrap="square" rtlCol="0">
            <a:spAutoFit/>
          </a:bodyPr>
          <a:lstStyle/>
          <a:p>
            <a:r>
              <a:rPr lang="en-GB" dirty="0" smtClean="0"/>
              <a:t>       MOST COMMON WORDS IN POSITIVE SENTIMENT</a:t>
            </a:r>
            <a:endParaRPr lang="en-US" dirty="0"/>
          </a:p>
        </p:txBody>
      </p:sp>
    </p:spTree>
  </p:cSld>
  <p:clrMapOvr>
    <a:masterClrMapping/>
  </p:clrMapOvr>
  <p:transition spd="med">
    <p:pull dir="d"/>
    <p:sndAc>
      <p:stSnd>
        <p:snd r:embed="rId2" name="arrow.wav" builtIn="1"/>
      </p:stSnd>
    </p:sndAc>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2F3C8B-18F7-4EFE-AAB4-6E6C40AC490B}" type="slidenum">
              <a:rPr lang="en-IN" smtClean="0"/>
              <a:pPr/>
              <a:t>25</a:t>
            </a:fld>
            <a:endParaRPr lang="en-IN" dirty="0"/>
          </a:p>
        </p:txBody>
      </p:sp>
      <p:pic>
        <p:nvPicPr>
          <p:cNvPr id="3" name="Picture 2" descr="positive tweet person.png"/>
          <p:cNvPicPr>
            <a:picLocks noChangeAspect="1"/>
          </p:cNvPicPr>
          <p:nvPr/>
        </p:nvPicPr>
        <p:blipFill>
          <a:blip r:embed="rId3"/>
          <a:stretch>
            <a:fillRect/>
          </a:stretch>
        </p:blipFill>
        <p:spPr>
          <a:xfrm>
            <a:off x="1857676" y="0"/>
            <a:ext cx="8489482" cy="3330341"/>
          </a:xfrm>
          <a:prstGeom prst="rect">
            <a:avLst/>
          </a:prstGeom>
        </p:spPr>
      </p:pic>
      <p:pic>
        <p:nvPicPr>
          <p:cNvPr id="4" name="Picture 3" descr="negative tweet person.png"/>
          <p:cNvPicPr>
            <a:picLocks noChangeAspect="1"/>
          </p:cNvPicPr>
          <p:nvPr/>
        </p:nvPicPr>
        <p:blipFill>
          <a:blip r:embed="rId4"/>
          <a:stretch>
            <a:fillRect/>
          </a:stretch>
        </p:blipFill>
        <p:spPr>
          <a:xfrm>
            <a:off x="1876926" y="3320718"/>
            <a:ext cx="8450981" cy="3537281"/>
          </a:xfrm>
          <a:prstGeom prst="rect">
            <a:avLst/>
          </a:prstGeom>
        </p:spPr>
      </p:pic>
    </p:spTree>
  </p:cSld>
  <p:clrMapOvr>
    <a:masterClrMapping/>
  </p:clrMapOvr>
  <p:transition spd="med">
    <p:pull dir="d"/>
    <p:sndAc>
      <p:stSnd>
        <p:snd r:embed="rId2" name="arrow.wav" builtIn="1"/>
      </p:stSnd>
    </p:sndAc>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990600"/>
            <a:ext cx="10911840" cy="635000"/>
          </a:xfrm>
        </p:spPr>
        <p:txBody>
          <a:bodyPr>
            <a:normAutofit fontScale="90000"/>
          </a:bodyPr>
          <a:lstStyle/>
          <a:p>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br>
              <a:rPr lang="en-US" dirty="0" smtClean="0"/>
            </a:br>
            <a:endParaRPr lang="en-US" dirty="0"/>
          </a:p>
        </p:txBody>
      </p:sp>
      <p:sp>
        <p:nvSpPr>
          <p:cNvPr id="4" name="Slide Number Placeholder 3"/>
          <p:cNvSpPr>
            <a:spLocks noGrp="1"/>
          </p:cNvSpPr>
          <p:nvPr>
            <p:ph type="sldNum" sz="quarter" idx="12"/>
          </p:nvPr>
        </p:nvSpPr>
        <p:spPr/>
        <p:txBody>
          <a:bodyPr>
            <a:normAutofit/>
          </a:bodyPr>
          <a:lstStyle/>
          <a:p>
            <a:fld id="{CE2F3C8B-18F7-4EFE-AAB4-6E6C40AC490B}" type="slidenum">
              <a:rPr lang="en-IN" smtClean="0"/>
              <a:pPr/>
              <a:t>26</a:t>
            </a:fld>
            <a:endParaRPr lang="en-IN" dirty="0"/>
          </a:p>
        </p:txBody>
      </p:sp>
      <p:pic>
        <p:nvPicPr>
          <p:cNvPr id="4098" name="Picture 2"/>
          <p:cNvPicPr>
            <a:picLocks noChangeAspect="1" noChangeArrowheads="1"/>
          </p:cNvPicPr>
          <p:nvPr/>
        </p:nvPicPr>
        <p:blipFill>
          <a:blip r:embed="rId3"/>
          <a:srcRect l="4579" t="30596" r="70158" b="14526"/>
          <a:stretch>
            <a:fillRect/>
          </a:stretch>
        </p:blipFill>
        <p:spPr bwMode="auto">
          <a:xfrm>
            <a:off x="2223436" y="1251284"/>
            <a:ext cx="7690585" cy="5082139"/>
          </a:xfrm>
          <a:prstGeom prst="rect">
            <a:avLst/>
          </a:prstGeom>
          <a:noFill/>
          <a:ln w="9525">
            <a:noFill/>
            <a:miter lim="800000"/>
            <a:headEnd/>
            <a:tailEnd/>
          </a:ln>
          <a:effectLst/>
        </p:spPr>
      </p:pic>
      <p:sp>
        <p:nvSpPr>
          <p:cNvPr id="6" name="TextBox 5"/>
          <p:cNvSpPr txBox="1"/>
          <p:nvPr/>
        </p:nvSpPr>
        <p:spPr>
          <a:xfrm>
            <a:off x="2184935" y="798897"/>
            <a:ext cx="7729086" cy="369332"/>
          </a:xfrm>
          <a:prstGeom prst="rect">
            <a:avLst/>
          </a:prstGeom>
          <a:noFill/>
        </p:spPr>
        <p:txBody>
          <a:bodyPr wrap="square" rtlCol="0">
            <a:spAutoFit/>
          </a:bodyPr>
          <a:lstStyle/>
          <a:p>
            <a:r>
              <a:rPr lang="en-GB" dirty="0" smtClean="0"/>
              <a:t>                            </a:t>
            </a:r>
            <a:r>
              <a:rPr lang="en-GB" b="1" dirty="0" smtClean="0"/>
              <a:t>BERNOULLI NAIVE BAYES</a:t>
            </a:r>
            <a:endParaRPr lang="en-US" b="1" dirty="0"/>
          </a:p>
        </p:txBody>
      </p:sp>
    </p:spTree>
  </p:cSld>
  <p:clrMapOvr>
    <a:masterClrMapping/>
  </p:clrMapOvr>
  <p:transition spd="med">
    <p:pull dir="d"/>
    <p:sndAc>
      <p:stSnd>
        <p:snd r:embed="rId2" name="arrow.wav" builtIn="1"/>
      </p:stSnd>
    </p:sndAc>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E2F3C8B-18F7-4EFE-AAB4-6E6C40AC490B}" type="slidenum">
              <a:rPr lang="en-IN" smtClean="0"/>
              <a:pPr/>
              <a:t>27</a:t>
            </a:fld>
            <a:endParaRPr lang="en-IN" dirty="0"/>
          </a:p>
        </p:txBody>
      </p:sp>
      <p:pic>
        <p:nvPicPr>
          <p:cNvPr id="5122" name="Picture 2"/>
          <p:cNvPicPr>
            <a:picLocks noChangeAspect="1" noChangeArrowheads="1"/>
          </p:cNvPicPr>
          <p:nvPr/>
        </p:nvPicPr>
        <p:blipFill>
          <a:blip r:embed="rId3"/>
          <a:srcRect l="4816" t="32421" r="58079" b="11018"/>
          <a:stretch>
            <a:fillRect/>
          </a:stretch>
        </p:blipFill>
        <p:spPr bwMode="auto">
          <a:xfrm>
            <a:off x="2396691" y="1366787"/>
            <a:ext cx="7536581" cy="4822257"/>
          </a:xfrm>
          <a:prstGeom prst="rect">
            <a:avLst/>
          </a:prstGeom>
          <a:noFill/>
          <a:ln w="9525">
            <a:noFill/>
            <a:miter lim="800000"/>
            <a:headEnd/>
            <a:tailEnd/>
          </a:ln>
          <a:effectLst/>
        </p:spPr>
      </p:pic>
      <p:sp>
        <p:nvSpPr>
          <p:cNvPr id="5" name="TextBox 4"/>
          <p:cNvSpPr txBox="1"/>
          <p:nvPr/>
        </p:nvSpPr>
        <p:spPr>
          <a:xfrm>
            <a:off x="2810577" y="500514"/>
            <a:ext cx="6554804" cy="369332"/>
          </a:xfrm>
          <a:prstGeom prst="rect">
            <a:avLst/>
          </a:prstGeom>
          <a:noFill/>
        </p:spPr>
        <p:txBody>
          <a:bodyPr wrap="square" rtlCol="0">
            <a:spAutoFit/>
          </a:bodyPr>
          <a:lstStyle/>
          <a:p>
            <a:r>
              <a:rPr lang="en-GB" b="1" dirty="0" smtClean="0"/>
              <a:t>                            RANDOM FOREST</a:t>
            </a:r>
            <a:endParaRPr lang="en-US" b="1" dirty="0"/>
          </a:p>
        </p:txBody>
      </p:sp>
    </p:spTree>
  </p:cSld>
  <p:clrMapOvr>
    <a:masterClrMapping/>
  </p:clrMapOvr>
  <p:transition spd="med">
    <p:pull dir="d"/>
    <p:sndAc>
      <p:stSnd>
        <p:snd r:embed="rId2" name="arrow.wav" builtIn="1"/>
      </p:stSnd>
    </p:sndAc>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28</a:t>
            </a:fld>
            <a:endParaRPr lang="en-IN" dirty="0"/>
          </a:p>
        </p:txBody>
      </p:sp>
      <p:pic>
        <p:nvPicPr>
          <p:cNvPr id="6146" name="Picture 2"/>
          <p:cNvPicPr>
            <a:picLocks noChangeAspect="1" noChangeArrowheads="1"/>
          </p:cNvPicPr>
          <p:nvPr/>
        </p:nvPicPr>
        <p:blipFill>
          <a:blip r:embed="rId3"/>
          <a:srcRect l="5132" t="30456" r="67000" b="14526"/>
          <a:stretch>
            <a:fillRect/>
          </a:stretch>
        </p:blipFill>
        <p:spPr bwMode="auto">
          <a:xfrm>
            <a:off x="2646948" y="1511166"/>
            <a:ext cx="7257448" cy="4860758"/>
          </a:xfrm>
          <a:prstGeom prst="rect">
            <a:avLst/>
          </a:prstGeom>
          <a:noFill/>
          <a:ln w="9525">
            <a:noFill/>
            <a:miter lim="800000"/>
            <a:headEnd/>
            <a:tailEnd/>
          </a:ln>
          <a:effectLst/>
        </p:spPr>
      </p:pic>
      <p:sp>
        <p:nvSpPr>
          <p:cNvPr id="5" name="TextBox 4"/>
          <p:cNvSpPr txBox="1"/>
          <p:nvPr/>
        </p:nvSpPr>
        <p:spPr>
          <a:xfrm>
            <a:off x="2849078" y="683394"/>
            <a:ext cx="6410425" cy="369332"/>
          </a:xfrm>
          <a:prstGeom prst="rect">
            <a:avLst/>
          </a:prstGeom>
          <a:noFill/>
        </p:spPr>
        <p:txBody>
          <a:bodyPr wrap="square" rtlCol="0">
            <a:spAutoFit/>
          </a:bodyPr>
          <a:lstStyle/>
          <a:p>
            <a:r>
              <a:rPr lang="en-GB" b="1" dirty="0" smtClean="0"/>
              <a:t>                  SUPPORT VECTOR MACHINE</a:t>
            </a:r>
            <a:endParaRPr lang="en-US" b="1" dirty="0"/>
          </a:p>
        </p:txBody>
      </p:sp>
    </p:spTree>
  </p:cSld>
  <p:clrMapOvr>
    <a:masterClrMapping/>
  </p:clrMapOvr>
  <p:transition spd="med">
    <p:pull dir="d"/>
    <p:sndAc>
      <p:stSnd>
        <p:snd r:embed="rId2" name="arrow.wav" builtIn="1"/>
      </p:stSnd>
    </p:sndAc>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29</a:t>
            </a:fld>
            <a:endParaRPr lang="en-IN" dirty="0"/>
          </a:p>
        </p:txBody>
      </p:sp>
      <p:pic>
        <p:nvPicPr>
          <p:cNvPr id="7170" name="Picture 2"/>
          <p:cNvPicPr>
            <a:picLocks noChangeAspect="1" noChangeArrowheads="1"/>
          </p:cNvPicPr>
          <p:nvPr/>
        </p:nvPicPr>
        <p:blipFill>
          <a:blip r:embed="rId3"/>
          <a:srcRect l="4816" t="30596" r="67552" b="13263"/>
          <a:stretch>
            <a:fillRect/>
          </a:stretch>
        </p:blipFill>
        <p:spPr bwMode="auto">
          <a:xfrm>
            <a:off x="2454442" y="1299411"/>
            <a:ext cx="7199697" cy="5014762"/>
          </a:xfrm>
          <a:prstGeom prst="rect">
            <a:avLst/>
          </a:prstGeom>
          <a:noFill/>
          <a:ln w="9525">
            <a:noFill/>
            <a:miter lim="800000"/>
            <a:headEnd/>
            <a:tailEnd/>
          </a:ln>
          <a:effectLst/>
        </p:spPr>
      </p:pic>
      <p:sp>
        <p:nvSpPr>
          <p:cNvPr id="6" name="TextBox 5"/>
          <p:cNvSpPr txBox="1"/>
          <p:nvPr/>
        </p:nvSpPr>
        <p:spPr>
          <a:xfrm>
            <a:off x="2319688" y="442763"/>
            <a:ext cx="7161196" cy="369332"/>
          </a:xfrm>
          <a:prstGeom prst="rect">
            <a:avLst/>
          </a:prstGeom>
          <a:noFill/>
        </p:spPr>
        <p:txBody>
          <a:bodyPr wrap="square" rtlCol="0">
            <a:spAutoFit/>
          </a:bodyPr>
          <a:lstStyle/>
          <a:p>
            <a:r>
              <a:rPr lang="en-GB" b="1" dirty="0" smtClean="0"/>
              <a:t>                             LOGISTIC REGRESSION</a:t>
            </a:r>
            <a:endParaRPr lang="en-US" b="1" dirty="0"/>
          </a:p>
        </p:txBody>
      </p:sp>
    </p:spTree>
  </p:cSld>
  <p:clrMapOvr>
    <a:masterClrMapping/>
  </p:clrMapOvr>
  <p:transition spd="med">
    <p:pull dir="d"/>
    <p:sndAc>
      <p:stSnd>
        <p:snd r:embed="rId2" name="arrow.wav" builtIn="1"/>
      </p:stSnd>
    </p:sndAc>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CFA315B-41BA-477B-BBBC-49D7FF89192F}"/>
              </a:ext>
            </a:extLst>
          </p:cNvPr>
          <p:cNvSpPr>
            <a:spLocks noGrp="1"/>
          </p:cNvSpPr>
          <p:nvPr>
            <p:ph idx="1"/>
          </p:nvPr>
        </p:nvSpPr>
        <p:spPr>
          <a:xfrm>
            <a:off x="838203" y="356462"/>
            <a:ext cx="10515600" cy="5820502"/>
          </a:xfrm>
        </p:spPr>
        <p:txBody>
          <a:bodyPr>
            <a:normAutofit/>
          </a:bodyPr>
          <a:lstStyle/>
          <a:p>
            <a:pPr marL="0" indent="0">
              <a:buNone/>
            </a:pPr>
            <a:r>
              <a:rPr lang="en-IN" sz="4400" b="1" i="1" dirty="0" smtClean="0">
                <a:latin typeface="Times New Roman" panose="02020603050405020304" pitchFamily="18" charset="0"/>
                <a:cs typeface="Times New Roman" panose="02020603050405020304" pitchFamily="18" charset="0"/>
              </a:rPr>
              <a:t>                       </a:t>
            </a:r>
            <a:r>
              <a:rPr lang="en-IN" sz="3200" b="1" i="1" dirty="0" smtClean="0">
                <a:latin typeface="Times New Roman" panose="02020603050405020304" pitchFamily="18" charset="0"/>
                <a:cs typeface="Times New Roman" panose="02020603050405020304" pitchFamily="18" charset="0"/>
              </a:rPr>
              <a:t>INTRODUCTION</a:t>
            </a:r>
            <a:endParaRPr lang="en-IN" sz="3200" b="1" i="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174C3CC2-DD98-4D6E-8DEF-38C5C83ED573}"/>
              </a:ext>
            </a:extLst>
          </p:cNvPr>
          <p:cNvSpPr>
            <a:spLocks noGrp="1"/>
          </p:cNvSpPr>
          <p:nvPr>
            <p:ph type="sldNum" sz="quarter" idx="12"/>
          </p:nvPr>
        </p:nvSpPr>
        <p:spPr>
          <a:xfrm>
            <a:off x="11841999" y="6521827"/>
            <a:ext cx="241515" cy="219936"/>
          </a:xfrm>
        </p:spPr>
        <p:txBody>
          <a:bodyPr>
            <a:normAutofit fontScale="92500" lnSpcReduction="10000"/>
          </a:bodyPr>
          <a:lstStyle/>
          <a:p>
            <a:fld id="{CE2F3C8B-18F7-4EFE-AAB4-6E6C40AC490B}" type="slidenum">
              <a:rPr lang="en-IN" smtClean="0">
                <a:solidFill>
                  <a:schemeClr val="tx1"/>
                </a:solidFill>
              </a:rPr>
              <a:pPr/>
              <a:t>3</a:t>
            </a:fld>
            <a:endParaRPr lang="en-IN" dirty="0">
              <a:solidFill>
                <a:schemeClr val="tx1"/>
              </a:solidFill>
            </a:endParaRPr>
          </a:p>
        </p:txBody>
      </p:sp>
      <p:pic>
        <p:nvPicPr>
          <p:cNvPr id="2050" name="Picture 2"/>
          <p:cNvPicPr>
            <a:picLocks noChangeAspect="1" noChangeArrowheads="1"/>
          </p:cNvPicPr>
          <p:nvPr/>
        </p:nvPicPr>
        <p:blipFill>
          <a:blip r:embed="rId3"/>
          <a:srcRect l="30553" t="30456" r="9290" b="19579"/>
          <a:stretch>
            <a:fillRect/>
          </a:stretch>
        </p:blipFill>
        <p:spPr bwMode="auto">
          <a:xfrm>
            <a:off x="1482291" y="1540042"/>
            <a:ext cx="9201751" cy="4446872"/>
          </a:xfrm>
          <a:prstGeom prst="rect">
            <a:avLst/>
          </a:prstGeom>
          <a:noFill/>
          <a:ln w="9525">
            <a:noFill/>
            <a:miter lim="800000"/>
            <a:headEnd/>
            <a:tailEnd/>
          </a:ln>
          <a:effectLst/>
        </p:spPr>
      </p:pic>
    </p:spTree>
    <p:extLst>
      <p:ext uri="{BB962C8B-B14F-4D97-AF65-F5344CB8AC3E}">
        <p14:creationId xmlns="" xmlns:p14="http://schemas.microsoft.com/office/powerpoint/2010/main" val="3232861777"/>
      </p:ext>
    </p:extLst>
  </p:cSld>
  <p:clrMapOvr>
    <a:masterClrMapping/>
  </p:clrMapOvr>
  <p:transition spd="med">
    <p:pull dir="d"/>
    <p:sndAc>
      <p:stSnd>
        <p:snd r:embed="rId2" name="arrow.wav" builtIn="1"/>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30</a:t>
            </a:fld>
            <a:endParaRPr lang="en-IN" dirty="0"/>
          </a:p>
        </p:txBody>
      </p:sp>
      <p:graphicFrame>
        <p:nvGraphicFramePr>
          <p:cNvPr id="5" name="Chart 4"/>
          <p:cNvGraphicFramePr/>
          <p:nvPr/>
        </p:nvGraphicFramePr>
        <p:xfrm>
          <a:off x="558266" y="231006"/>
          <a:ext cx="11136429" cy="605429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pull dir="d"/>
    <p:sndAc>
      <p:stSnd>
        <p:snd r:embed="rId2" name="arrow.wav" builtIn="1"/>
      </p:stSnd>
    </p:sndAc>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31</a:t>
            </a:fld>
            <a:endParaRPr lang="en-IN" dirty="0"/>
          </a:p>
        </p:txBody>
      </p:sp>
      <p:sp>
        <p:nvSpPr>
          <p:cNvPr id="12" name="TextBox 11"/>
          <p:cNvSpPr txBox="1"/>
          <p:nvPr/>
        </p:nvSpPr>
        <p:spPr>
          <a:xfrm>
            <a:off x="866274" y="462013"/>
            <a:ext cx="10231654" cy="1754326"/>
          </a:xfrm>
          <a:prstGeom prst="rect">
            <a:avLst/>
          </a:prstGeom>
          <a:noFill/>
        </p:spPr>
        <p:txBody>
          <a:bodyPr wrap="square" rtlCol="0">
            <a:spAutoFit/>
          </a:bodyPr>
          <a:lstStyle/>
          <a:p>
            <a:r>
              <a:rPr lang="en-GB" dirty="0" smtClean="0"/>
              <a:t>                                               </a:t>
            </a:r>
            <a:r>
              <a:rPr lang="en-GB" b="1" dirty="0" smtClean="0"/>
              <a:t>PROPOSED WORK</a:t>
            </a:r>
            <a:endParaRPr lang="en-US" b="1" dirty="0" smtClean="0"/>
          </a:p>
          <a:p>
            <a:endParaRPr lang="en-US" dirty="0" smtClean="0"/>
          </a:p>
          <a:p>
            <a:r>
              <a:rPr lang="en-US" dirty="0" smtClean="0"/>
              <a:t>Our proposed work uses deep learning algorithms such as convolutional neural network (CNN), Long-Short Term Memory (LSTM), Bi-LSTM model, and two networks that integrate convolutional and Bi-LSTM layers.</a:t>
            </a:r>
          </a:p>
          <a:p>
            <a:endParaRPr lang="en-US" dirty="0"/>
          </a:p>
        </p:txBody>
      </p:sp>
      <p:pic>
        <p:nvPicPr>
          <p:cNvPr id="8194" name="Picture 2"/>
          <p:cNvPicPr>
            <a:picLocks noChangeAspect="1" noChangeArrowheads="1"/>
          </p:cNvPicPr>
          <p:nvPr/>
        </p:nvPicPr>
        <p:blipFill>
          <a:blip r:embed="rId3"/>
          <a:srcRect l="28026" t="40281" r="9053" b="22526"/>
          <a:stretch>
            <a:fillRect/>
          </a:stretch>
        </p:blipFill>
        <p:spPr bwMode="auto">
          <a:xfrm>
            <a:off x="1386037" y="2367814"/>
            <a:ext cx="9240253" cy="3667225"/>
          </a:xfrm>
          <a:prstGeom prst="rect">
            <a:avLst/>
          </a:prstGeom>
          <a:noFill/>
          <a:ln w="9525">
            <a:noFill/>
            <a:miter lim="800000"/>
            <a:headEnd/>
            <a:tailEnd/>
          </a:ln>
          <a:effectLst/>
        </p:spPr>
      </p:pic>
    </p:spTree>
  </p:cSld>
  <p:clrMapOvr>
    <a:masterClrMapping/>
  </p:clrMapOvr>
  <p:transition spd="med">
    <p:pull dir="d"/>
    <p:sndAc>
      <p:stSnd>
        <p:snd r:embed="rId2" name="arrow.wav" builtIn="1"/>
      </p:stSnd>
    </p:sndAc>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32</a:t>
            </a:fld>
            <a:endParaRPr lang="en-IN" dirty="0"/>
          </a:p>
        </p:txBody>
      </p:sp>
      <p:pic>
        <p:nvPicPr>
          <p:cNvPr id="1026" name="Picture 2"/>
          <p:cNvPicPr>
            <a:picLocks noChangeAspect="1" noChangeArrowheads="1"/>
          </p:cNvPicPr>
          <p:nvPr/>
        </p:nvPicPr>
        <p:blipFill>
          <a:blip r:embed="rId4"/>
          <a:srcRect l="20526" t="35368" r="41105" b="51299"/>
          <a:stretch>
            <a:fillRect/>
          </a:stretch>
        </p:blipFill>
        <p:spPr bwMode="auto">
          <a:xfrm>
            <a:off x="1963554" y="1443788"/>
            <a:ext cx="8123721" cy="2059807"/>
          </a:xfrm>
          <a:prstGeom prst="rect">
            <a:avLst/>
          </a:prstGeom>
          <a:noFill/>
          <a:ln w="9525">
            <a:noFill/>
            <a:miter lim="800000"/>
            <a:headEnd/>
            <a:tailEnd/>
          </a:ln>
          <a:effectLst/>
        </p:spPr>
      </p:pic>
      <p:pic>
        <p:nvPicPr>
          <p:cNvPr id="3074" name="Picture 2"/>
          <p:cNvPicPr>
            <a:picLocks noChangeAspect="1" noChangeArrowheads="1"/>
          </p:cNvPicPr>
          <p:nvPr/>
        </p:nvPicPr>
        <p:blipFill>
          <a:blip r:embed="rId5"/>
          <a:srcRect l="4737" t="63860" r="57526" b="28421"/>
          <a:stretch>
            <a:fillRect/>
          </a:stretch>
        </p:blipFill>
        <p:spPr bwMode="auto">
          <a:xfrm>
            <a:off x="1973179" y="3561347"/>
            <a:ext cx="8152598" cy="693019"/>
          </a:xfrm>
          <a:prstGeom prst="rect">
            <a:avLst/>
          </a:prstGeom>
          <a:noFill/>
          <a:ln w="9525">
            <a:noFill/>
            <a:miter lim="800000"/>
            <a:headEnd/>
            <a:tailEnd/>
          </a:ln>
          <a:effectLst/>
        </p:spPr>
      </p:pic>
      <p:pic>
        <p:nvPicPr>
          <p:cNvPr id="6" name="Picture 3"/>
          <p:cNvPicPr>
            <a:picLocks noChangeAspect="1" noChangeArrowheads="1"/>
          </p:cNvPicPr>
          <p:nvPr/>
        </p:nvPicPr>
        <p:blipFill>
          <a:blip r:embed="rId6"/>
          <a:srcRect l="20921" t="43228" r="17342" b="43158"/>
          <a:stretch>
            <a:fillRect/>
          </a:stretch>
        </p:blipFill>
        <p:spPr bwMode="auto">
          <a:xfrm>
            <a:off x="1963553" y="4167739"/>
            <a:ext cx="8171849" cy="2444817"/>
          </a:xfrm>
          <a:prstGeom prst="rect">
            <a:avLst/>
          </a:prstGeom>
          <a:noFill/>
          <a:ln w="9525">
            <a:noFill/>
            <a:miter lim="800000"/>
            <a:headEnd/>
            <a:tailEnd/>
          </a:ln>
          <a:effectLst/>
        </p:spPr>
      </p:pic>
      <p:sp>
        <p:nvSpPr>
          <p:cNvPr id="7" name="TextBox 6"/>
          <p:cNvSpPr txBox="1"/>
          <p:nvPr/>
        </p:nvSpPr>
        <p:spPr>
          <a:xfrm>
            <a:off x="2079057" y="539015"/>
            <a:ext cx="7988969" cy="369332"/>
          </a:xfrm>
          <a:prstGeom prst="rect">
            <a:avLst/>
          </a:prstGeom>
          <a:noFill/>
        </p:spPr>
        <p:txBody>
          <a:bodyPr wrap="square" rtlCol="0">
            <a:spAutoFit/>
          </a:bodyPr>
          <a:lstStyle/>
          <a:p>
            <a:pPr algn="ctr"/>
            <a:r>
              <a:rPr lang="en-GB" b="1" dirty="0" smtClean="0"/>
              <a:t>LSTM AND Bi-LSTMMODEL CODE</a:t>
            </a:r>
            <a:endParaRPr lang="en-US" b="1" dirty="0"/>
          </a:p>
        </p:txBody>
      </p:sp>
    </p:spTree>
  </p:cSld>
  <p:clrMapOvr>
    <a:masterClrMapping/>
  </p:clrMapOvr>
  <p:transition spd="med">
    <p:pull dir="d"/>
    <p:sndAc>
      <p:stSnd>
        <p:snd r:embed="rId3" name="arrow.wav" builtIn="1"/>
      </p:stSnd>
    </p:sndAc>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33</a:t>
            </a:fld>
            <a:endParaRPr lang="en-IN" dirty="0"/>
          </a:p>
        </p:txBody>
      </p:sp>
      <p:sp>
        <p:nvSpPr>
          <p:cNvPr id="6" name="TextBox 5"/>
          <p:cNvSpPr txBox="1"/>
          <p:nvPr/>
        </p:nvSpPr>
        <p:spPr>
          <a:xfrm>
            <a:off x="1634247" y="252919"/>
            <a:ext cx="8501975" cy="738664"/>
          </a:xfrm>
          <a:prstGeom prst="rect">
            <a:avLst/>
          </a:prstGeom>
          <a:noFill/>
        </p:spPr>
        <p:txBody>
          <a:bodyPr wrap="square" rtlCol="0">
            <a:spAutoFit/>
          </a:bodyPr>
          <a:lstStyle/>
          <a:p>
            <a:r>
              <a:rPr lang="en-US" dirty="0" smtClean="0"/>
              <a:t>                            </a:t>
            </a: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endParaRPr lang="en-US" sz="2400" b="1" dirty="0">
              <a:latin typeface="Times New Roman" pitchFamily="18" charset="0"/>
              <a:cs typeface="Times New Roman" pitchFamily="18" charset="0"/>
            </a:endParaRPr>
          </a:p>
        </p:txBody>
      </p:sp>
      <p:pic>
        <p:nvPicPr>
          <p:cNvPr id="8" name="Picture 7" descr="LSTM LAYER.png"/>
          <p:cNvPicPr>
            <a:picLocks noChangeAspect="1"/>
          </p:cNvPicPr>
          <p:nvPr/>
        </p:nvPicPr>
        <p:blipFill>
          <a:blip r:embed="rId3"/>
          <a:stretch>
            <a:fillRect/>
          </a:stretch>
        </p:blipFill>
        <p:spPr>
          <a:xfrm>
            <a:off x="211756" y="768706"/>
            <a:ext cx="7161195" cy="2754140"/>
          </a:xfrm>
          <a:prstGeom prst="rect">
            <a:avLst/>
          </a:prstGeom>
        </p:spPr>
      </p:pic>
      <p:pic>
        <p:nvPicPr>
          <p:cNvPr id="9" name="Picture 8" descr="LSTM1 EPOCH.png"/>
          <p:cNvPicPr>
            <a:picLocks noChangeAspect="1"/>
          </p:cNvPicPr>
          <p:nvPr/>
        </p:nvPicPr>
        <p:blipFill>
          <a:blip r:embed="rId4"/>
          <a:stretch>
            <a:fillRect/>
          </a:stretch>
        </p:blipFill>
        <p:spPr>
          <a:xfrm>
            <a:off x="186698" y="3531872"/>
            <a:ext cx="7157378" cy="2734173"/>
          </a:xfrm>
          <a:prstGeom prst="rect">
            <a:avLst/>
          </a:prstGeom>
        </p:spPr>
      </p:pic>
      <p:pic>
        <p:nvPicPr>
          <p:cNvPr id="10" name="Picture 9" descr="LSTM1 ACCULOSS.png"/>
          <p:cNvPicPr>
            <a:picLocks noChangeAspect="1"/>
          </p:cNvPicPr>
          <p:nvPr/>
        </p:nvPicPr>
        <p:blipFill>
          <a:blip r:embed="rId5"/>
          <a:stretch>
            <a:fillRect/>
          </a:stretch>
        </p:blipFill>
        <p:spPr>
          <a:xfrm>
            <a:off x="7719461" y="770021"/>
            <a:ext cx="4263992" cy="5399773"/>
          </a:xfrm>
          <a:prstGeom prst="rect">
            <a:avLst/>
          </a:prstGeom>
        </p:spPr>
      </p:pic>
      <p:sp>
        <p:nvSpPr>
          <p:cNvPr id="12" name="TextBox 11"/>
          <p:cNvSpPr txBox="1"/>
          <p:nvPr/>
        </p:nvSpPr>
        <p:spPr>
          <a:xfrm>
            <a:off x="2743200" y="279133"/>
            <a:ext cx="7719461" cy="369332"/>
          </a:xfrm>
          <a:prstGeom prst="rect">
            <a:avLst/>
          </a:prstGeom>
          <a:noFill/>
        </p:spPr>
        <p:txBody>
          <a:bodyPr wrap="square" rtlCol="0">
            <a:spAutoFit/>
          </a:bodyPr>
          <a:lstStyle/>
          <a:p>
            <a:pPr algn="ctr"/>
            <a:r>
              <a:rPr lang="en-GB" dirty="0" smtClean="0"/>
              <a:t> </a:t>
            </a:r>
            <a:r>
              <a:rPr lang="en-GB" b="1" dirty="0" smtClean="0"/>
              <a:t>LSTM</a:t>
            </a:r>
            <a:endParaRPr lang="en-US" b="1" dirty="0"/>
          </a:p>
        </p:txBody>
      </p:sp>
    </p:spTree>
  </p:cSld>
  <p:clrMapOvr>
    <a:masterClrMapping/>
  </p:clrMapOvr>
  <p:transition spd="med">
    <p:pull dir="d"/>
    <p:sndAc>
      <p:stSnd>
        <p:snd r:embed="rId2" name="arrow.wav" builtIn="1"/>
      </p:stSnd>
    </p:sndAc>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34</a:t>
            </a:fld>
            <a:endParaRPr lang="en-IN" dirty="0"/>
          </a:p>
        </p:txBody>
      </p:sp>
      <p:pic>
        <p:nvPicPr>
          <p:cNvPr id="6" name="Picture 5" descr="GLOVE+BILSTM LAYER.png"/>
          <p:cNvPicPr>
            <a:picLocks noChangeAspect="1"/>
          </p:cNvPicPr>
          <p:nvPr/>
        </p:nvPicPr>
        <p:blipFill>
          <a:blip r:embed="rId3"/>
          <a:stretch>
            <a:fillRect/>
          </a:stretch>
        </p:blipFill>
        <p:spPr>
          <a:xfrm>
            <a:off x="654518" y="951486"/>
            <a:ext cx="5996539" cy="2446232"/>
          </a:xfrm>
          <a:prstGeom prst="rect">
            <a:avLst/>
          </a:prstGeom>
        </p:spPr>
      </p:pic>
      <p:pic>
        <p:nvPicPr>
          <p:cNvPr id="7" name="Picture 6" descr="GLOVE+BILSTM ACCULOSS.png"/>
          <p:cNvPicPr>
            <a:picLocks noChangeAspect="1"/>
          </p:cNvPicPr>
          <p:nvPr/>
        </p:nvPicPr>
        <p:blipFill>
          <a:blip r:embed="rId4"/>
          <a:stretch>
            <a:fillRect/>
          </a:stretch>
        </p:blipFill>
        <p:spPr>
          <a:xfrm>
            <a:off x="7314124" y="1010653"/>
            <a:ext cx="4207318" cy="5014761"/>
          </a:xfrm>
          <a:prstGeom prst="rect">
            <a:avLst/>
          </a:prstGeom>
        </p:spPr>
      </p:pic>
      <p:pic>
        <p:nvPicPr>
          <p:cNvPr id="8" name="Picture 7" descr="GLOVE+BILSTM EPOCH.png"/>
          <p:cNvPicPr>
            <a:picLocks noChangeAspect="1"/>
          </p:cNvPicPr>
          <p:nvPr/>
        </p:nvPicPr>
        <p:blipFill>
          <a:blip r:embed="rId5"/>
          <a:stretch>
            <a:fillRect/>
          </a:stretch>
        </p:blipFill>
        <p:spPr>
          <a:xfrm>
            <a:off x="612986" y="3409919"/>
            <a:ext cx="6105448" cy="2482978"/>
          </a:xfrm>
          <a:prstGeom prst="rect">
            <a:avLst/>
          </a:prstGeom>
        </p:spPr>
      </p:pic>
      <p:sp>
        <p:nvSpPr>
          <p:cNvPr id="9" name="TextBox 8"/>
          <p:cNvSpPr txBox="1"/>
          <p:nvPr/>
        </p:nvSpPr>
        <p:spPr>
          <a:xfrm>
            <a:off x="3493971" y="221381"/>
            <a:ext cx="3551722" cy="369332"/>
          </a:xfrm>
          <a:prstGeom prst="rect">
            <a:avLst/>
          </a:prstGeom>
          <a:noFill/>
        </p:spPr>
        <p:txBody>
          <a:bodyPr wrap="square" rtlCol="0">
            <a:spAutoFit/>
          </a:bodyPr>
          <a:lstStyle/>
          <a:p>
            <a:r>
              <a:rPr lang="en-GB" b="1" dirty="0" smtClean="0"/>
              <a:t>                         Bi-LSTM</a:t>
            </a:r>
            <a:endParaRPr lang="en-US" b="1" dirty="0"/>
          </a:p>
        </p:txBody>
      </p:sp>
    </p:spTree>
  </p:cSld>
  <p:clrMapOvr>
    <a:masterClrMapping/>
  </p:clrMapOvr>
  <p:transition spd="med">
    <p:pull dir="d"/>
    <p:sndAc>
      <p:stSnd>
        <p:snd r:embed="rId2" name="arrow.wav" builtIn="1"/>
      </p:stSnd>
    </p:sndAc>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35</a:t>
            </a:fld>
            <a:endParaRPr lang="en-IN" dirty="0"/>
          </a:p>
        </p:txBody>
      </p:sp>
      <p:pic>
        <p:nvPicPr>
          <p:cNvPr id="2050" name="Picture 2"/>
          <p:cNvPicPr>
            <a:picLocks noChangeAspect="1" noChangeArrowheads="1"/>
          </p:cNvPicPr>
          <p:nvPr/>
        </p:nvPicPr>
        <p:blipFill>
          <a:blip r:embed="rId3"/>
          <a:srcRect l="20684" t="55018" r="15921" b="29824"/>
          <a:stretch>
            <a:fillRect/>
          </a:stretch>
        </p:blipFill>
        <p:spPr bwMode="auto">
          <a:xfrm>
            <a:off x="1491916" y="1434165"/>
            <a:ext cx="9365381" cy="2714324"/>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l="5053" t="55579" r="57605" b="36842"/>
          <a:stretch>
            <a:fillRect/>
          </a:stretch>
        </p:blipFill>
        <p:spPr bwMode="auto">
          <a:xfrm>
            <a:off x="1472665" y="4177364"/>
            <a:ext cx="9403882" cy="731520"/>
          </a:xfrm>
          <a:prstGeom prst="rect">
            <a:avLst/>
          </a:prstGeom>
          <a:noFill/>
          <a:ln w="9525">
            <a:noFill/>
            <a:miter lim="800000"/>
            <a:headEnd/>
            <a:tailEnd/>
          </a:ln>
          <a:effectLst/>
        </p:spPr>
      </p:pic>
      <p:sp>
        <p:nvSpPr>
          <p:cNvPr id="5" name="TextBox 4"/>
          <p:cNvSpPr txBox="1"/>
          <p:nvPr/>
        </p:nvSpPr>
        <p:spPr>
          <a:xfrm>
            <a:off x="1540042" y="683394"/>
            <a:ext cx="9432758" cy="369332"/>
          </a:xfrm>
          <a:prstGeom prst="rect">
            <a:avLst/>
          </a:prstGeom>
          <a:noFill/>
        </p:spPr>
        <p:txBody>
          <a:bodyPr wrap="square" rtlCol="0">
            <a:spAutoFit/>
          </a:bodyPr>
          <a:lstStyle/>
          <a:p>
            <a:pPr algn="ctr"/>
            <a:r>
              <a:rPr lang="en-GB" b="1" dirty="0" smtClean="0"/>
              <a:t>Bi-LSTM WITH SOME ADDITIONAL DROPOUT LAYER CODE</a:t>
            </a:r>
            <a:endParaRPr lang="en-US" b="1" dirty="0"/>
          </a:p>
        </p:txBody>
      </p:sp>
    </p:spTree>
  </p:cSld>
  <p:clrMapOvr>
    <a:masterClrMapping/>
  </p:clrMapOvr>
  <p:transition spd="med">
    <p:pull dir="d"/>
    <p:sndAc>
      <p:stSnd>
        <p:snd r:embed="rId2" name="arrow.wav" builtIn="1"/>
      </p:stSnd>
    </p:sndAc>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36</a:t>
            </a:fld>
            <a:endParaRPr lang="en-IN" dirty="0"/>
          </a:p>
        </p:txBody>
      </p:sp>
      <p:pic>
        <p:nvPicPr>
          <p:cNvPr id="6" name="Picture 5" descr="BILSTM+ADDITIONAL LAYER.png"/>
          <p:cNvPicPr>
            <a:picLocks noChangeAspect="1"/>
          </p:cNvPicPr>
          <p:nvPr/>
        </p:nvPicPr>
        <p:blipFill>
          <a:blip r:embed="rId3"/>
          <a:stretch>
            <a:fillRect/>
          </a:stretch>
        </p:blipFill>
        <p:spPr>
          <a:xfrm>
            <a:off x="240630" y="770021"/>
            <a:ext cx="7199697" cy="2569945"/>
          </a:xfrm>
          <a:prstGeom prst="rect">
            <a:avLst/>
          </a:prstGeom>
        </p:spPr>
      </p:pic>
      <p:pic>
        <p:nvPicPr>
          <p:cNvPr id="7" name="Picture 6" descr="bilstm+add epoch.png"/>
          <p:cNvPicPr>
            <a:picLocks noChangeAspect="1"/>
          </p:cNvPicPr>
          <p:nvPr/>
        </p:nvPicPr>
        <p:blipFill>
          <a:blip r:embed="rId4"/>
          <a:stretch>
            <a:fillRect/>
          </a:stretch>
        </p:blipFill>
        <p:spPr>
          <a:xfrm>
            <a:off x="228076" y="3349592"/>
            <a:ext cx="7212251" cy="2803188"/>
          </a:xfrm>
          <a:prstGeom prst="rect">
            <a:avLst/>
          </a:prstGeom>
        </p:spPr>
      </p:pic>
      <p:pic>
        <p:nvPicPr>
          <p:cNvPr id="8" name="Picture 7" descr="bilstm addn acculoss.png"/>
          <p:cNvPicPr>
            <a:picLocks noChangeAspect="1"/>
          </p:cNvPicPr>
          <p:nvPr/>
        </p:nvPicPr>
        <p:blipFill>
          <a:blip r:embed="rId5"/>
          <a:stretch>
            <a:fillRect/>
          </a:stretch>
        </p:blipFill>
        <p:spPr>
          <a:xfrm>
            <a:off x="7854215" y="782260"/>
            <a:ext cx="4081111" cy="5272031"/>
          </a:xfrm>
          <a:prstGeom prst="rect">
            <a:avLst/>
          </a:prstGeom>
        </p:spPr>
      </p:pic>
      <p:sp>
        <p:nvSpPr>
          <p:cNvPr id="9" name="TextBox 8"/>
          <p:cNvSpPr txBox="1"/>
          <p:nvPr/>
        </p:nvSpPr>
        <p:spPr>
          <a:xfrm>
            <a:off x="1607419" y="288758"/>
            <a:ext cx="9278754" cy="369332"/>
          </a:xfrm>
          <a:prstGeom prst="rect">
            <a:avLst/>
          </a:prstGeom>
          <a:noFill/>
        </p:spPr>
        <p:txBody>
          <a:bodyPr wrap="square" rtlCol="0">
            <a:spAutoFit/>
          </a:bodyPr>
          <a:lstStyle/>
          <a:p>
            <a:r>
              <a:rPr lang="en-GB" b="1" dirty="0" smtClean="0"/>
              <a:t>Bi-LSTM AND ADDITIONAL DROPOUT MODELACCURACY LOSS PLOT</a:t>
            </a:r>
            <a:endParaRPr lang="en-US" b="1" dirty="0"/>
          </a:p>
        </p:txBody>
      </p:sp>
    </p:spTree>
  </p:cSld>
  <p:clrMapOvr>
    <a:masterClrMapping/>
  </p:clrMapOvr>
  <p:transition spd="med">
    <p:pull dir="d"/>
    <p:sndAc>
      <p:stSnd>
        <p:snd r:embed="rId2" name="arrow.wav" builtIn="1"/>
      </p:stSnd>
    </p:sndAc>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560" y="202131"/>
            <a:ext cx="10911840" cy="1944303"/>
          </a:xfrm>
        </p:spPr>
        <p:txBody>
          <a:bodyPr>
            <a:normAutofit fontScale="77500" lnSpcReduction="20000"/>
          </a:bodyPr>
          <a:lstStyle/>
          <a:p>
            <a:pPr algn="just">
              <a:buNone/>
            </a:pPr>
            <a:r>
              <a:rPr lang="en-US" dirty="0" smtClean="0"/>
              <a:t>                        </a:t>
            </a:r>
            <a:r>
              <a:rPr lang="en-GB" b="1" dirty="0" smtClean="0"/>
              <a:t>CNN TEXT CLASSIFICATION MODEL</a:t>
            </a:r>
            <a:endParaRPr lang="en-US" dirty="0" smtClean="0"/>
          </a:p>
          <a:p>
            <a:pPr algn="just">
              <a:buNone/>
            </a:pPr>
            <a:r>
              <a:rPr lang="en-US" dirty="0" smtClean="0"/>
              <a:t>   A convolutional neural network is a type of layered neural network. The first layer represents the embedding layer which helps to embed the words into low-dimensional vectors. The second layer known as the layer of convolution, layer performs multiplication of the input vector, and weight vector is obtained to find the weighted sum. </a:t>
            </a:r>
            <a:endParaRPr lang="en-US" dirty="0"/>
          </a:p>
        </p:txBody>
      </p:sp>
      <p:sp>
        <p:nvSpPr>
          <p:cNvPr id="4" name="Slide Number Placeholder 3"/>
          <p:cNvSpPr>
            <a:spLocks noGrp="1"/>
          </p:cNvSpPr>
          <p:nvPr>
            <p:ph type="sldNum" sz="quarter" idx="12"/>
          </p:nvPr>
        </p:nvSpPr>
        <p:spPr/>
        <p:txBody>
          <a:bodyPr/>
          <a:lstStyle/>
          <a:p>
            <a:fld id="{CE2F3C8B-18F7-4EFE-AAB4-6E6C40AC490B}" type="slidenum">
              <a:rPr lang="en-IN" smtClean="0"/>
              <a:pPr/>
              <a:t>37</a:t>
            </a:fld>
            <a:endParaRPr lang="en-IN" dirty="0"/>
          </a:p>
        </p:txBody>
      </p:sp>
      <p:pic>
        <p:nvPicPr>
          <p:cNvPr id="5" name="Picture 4" descr="CNN MODEL HAND MADE.png"/>
          <p:cNvPicPr>
            <a:picLocks noChangeAspect="1"/>
          </p:cNvPicPr>
          <p:nvPr/>
        </p:nvPicPr>
        <p:blipFill>
          <a:blip r:embed="rId3"/>
          <a:stretch>
            <a:fillRect/>
          </a:stretch>
        </p:blipFill>
        <p:spPr>
          <a:xfrm>
            <a:off x="606390" y="2131994"/>
            <a:ext cx="11126805" cy="4403560"/>
          </a:xfrm>
          <a:prstGeom prst="rect">
            <a:avLst/>
          </a:prstGeom>
        </p:spPr>
      </p:pic>
    </p:spTree>
  </p:cSld>
  <p:clrMapOvr>
    <a:masterClrMapping/>
  </p:clrMapOvr>
  <p:transition spd="med">
    <p:pull dir="d"/>
    <p:sndAc>
      <p:stSnd>
        <p:snd r:embed="rId2" name="arrow.wav" builtIn="1"/>
      </p:stSnd>
    </p:sndAc>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38</a:t>
            </a:fld>
            <a:endParaRPr lang="en-IN" dirty="0"/>
          </a:p>
        </p:txBody>
      </p:sp>
      <p:pic>
        <p:nvPicPr>
          <p:cNvPr id="5" name="Picture 4" descr="CNN MODEL HAND MADE.png"/>
          <p:cNvPicPr>
            <a:picLocks noChangeAspect="1"/>
          </p:cNvPicPr>
          <p:nvPr/>
        </p:nvPicPr>
        <p:blipFill>
          <a:blip r:embed="rId3"/>
          <a:stretch>
            <a:fillRect/>
          </a:stretch>
        </p:blipFill>
        <p:spPr>
          <a:xfrm>
            <a:off x="635266" y="1636295"/>
            <a:ext cx="11126805" cy="4966637"/>
          </a:xfrm>
          <a:prstGeom prst="rect">
            <a:avLst/>
          </a:prstGeom>
        </p:spPr>
      </p:pic>
      <p:sp>
        <p:nvSpPr>
          <p:cNvPr id="6" name="TextBox 5"/>
          <p:cNvSpPr txBox="1"/>
          <p:nvPr/>
        </p:nvSpPr>
        <p:spPr>
          <a:xfrm>
            <a:off x="635268" y="126460"/>
            <a:ext cx="11126804" cy="1477328"/>
          </a:xfrm>
          <a:prstGeom prst="rect">
            <a:avLst/>
          </a:prstGeom>
          <a:noFill/>
        </p:spPr>
        <p:txBody>
          <a:bodyPr wrap="square" rtlCol="0">
            <a:spAutoFit/>
          </a:bodyPr>
          <a:lstStyle/>
          <a:p>
            <a:r>
              <a:rPr lang="en-GB" b="1" dirty="0" smtClean="0"/>
              <a:t>                                   CNN TEXT CLASSIFICATION MODEL</a:t>
            </a:r>
          </a:p>
          <a:p>
            <a:r>
              <a:rPr lang="en-US" dirty="0" smtClean="0"/>
              <a:t>The third layer refers to the layer of max-pooling. Here a filter is needed and used to minimize the dimension of input to this layer by replacing values with the maximum among considered values. The fourth is the Dropout layer; this helps avoid overfitting problems and is active only at training time.</a:t>
            </a:r>
            <a:endParaRPr lang="en-US" b="1" dirty="0"/>
          </a:p>
        </p:txBody>
      </p:sp>
    </p:spTree>
  </p:cSld>
  <p:clrMapOvr>
    <a:masterClrMapping/>
  </p:clrMapOvr>
  <p:transition spd="med">
    <p:pull dir="d"/>
    <p:sndAc>
      <p:stSnd>
        <p:snd r:embed="rId2" name="arrow.wav" builtIn="1"/>
      </p:stSnd>
    </p:sndAc>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39</a:t>
            </a:fld>
            <a:endParaRPr lang="en-IN" dirty="0"/>
          </a:p>
        </p:txBody>
      </p:sp>
      <p:pic>
        <p:nvPicPr>
          <p:cNvPr id="5" name="image10.jpeg"/>
          <p:cNvPicPr/>
          <p:nvPr/>
        </p:nvPicPr>
        <p:blipFill>
          <a:blip r:embed="rId3" cstate="print"/>
          <a:stretch>
            <a:fillRect/>
          </a:stretch>
        </p:blipFill>
        <p:spPr>
          <a:xfrm>
            <a:off x="1299410" y="964269"/>
            <a:ext cx="9750391" cy="5044966"/>
          </a:xfrm>
          <a:prstGeom prst="rect">
            <a:avLst/>
          </a:prstGeom>
        </p:spPr>
      </p:pic>
      <p:sp>
        <p:nvSpPr>
          <p:cNvPr id="6" name="TextBox 5"/>
          <p:cNvSpPr txBox="1"/>
          <p:nvPr/>
        </p:nvSpPr>
        <p:spPr>
          <a:xfrm>
            <a:off x="1395663" y="471638"/>
            <a:ext cx="9452009" cy="369332"/>
          </a:xfrm>
          <a:prstGeom prst="rect">
            <a:avLst/>
          </a:prstGeom>
          <a:noFill/>
        </p:spPr>
        <p:txBody>
          <a:bodyPr wrap="square" rtlCol="0">
            <a:spAutoFit/>
          </a:bodyPr>
          <a:lstStyle/>
          <a:p>
            <a:pPr algn="ctr"/>
            <a:r>
              <a:rPr lang="en-GB" b="1" dirty="0" smtClean="0"/>
              <a:t>PROPOSED MODEL FLOW CHART</a:t>
            </a:r>
            <a:endParaRPr lang="en-US" b="1" dirty="0"/>
          </a:p>
        </p:txBody>
      </p:sp>
    </p:spTree>
  </p:cSld>
  <p:clrMapOvr>
    <a:masterClrMapping/>
  </p:clrMapOvr>
  <p:transition spd="med">
    <p:pull dir="d"/>
    <p:sndAc>
      <p:stSnd>
        <p:snd r:embed="rId2" name="arrow.wav" builtIn="1"/>
      </p:stSnd>
    </p:sndAc>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328227-5668-40FA-8586-0471603E565D}"/>
              </a:ext>
            </a:extLst>
          </p:cNvPr>
          <p:cNvSpPr>
            <a:spLocks noGrp="1"/>
          </p:cNvSpPr>
          <p:nvPr>
            <p:ph type="title"/>
          </p:nvPr>
        </p:nvSpPr>
        <p:spPr>
          <a:xfrm>
            <a:off x="1" y="-206338"/>
            <a:ext cx="12191999" cy="629850"/>
          </a:xfrm>
        </p:spPr>
        <p:txBody>
          <a:bodyPr>
            <a:normAutofit/>
          </a:bodyPr>
          <a:lstStyle/>
          <a:p>
            <a:pPr algn="ctr"/>
            <a:r>
              <a:rPr lang="en-IN" sz="3200" dirty="0" smtClean="0">
                <a:latin typeface="Times New Roman" pitchFamily="18" charset="0"/>
                <a:cs typeface="Times New Roman" pitchFamily="18" charset="0"/>
              </a:rPr>
              <a:t>Sentiment Analysis</a:t>
            </a:r>
            <a:endParaRPr lang="en-IN" sz="3200" dirty="0">
              <a:latin typeface="Times New Roman" pitchFamily="18" charset="0"/>
              <a:cs typeface="Times New Roman" pitchFamily="18" charset="0"/>
            </a:endParaRPr>
          </a:p>
        </p:txBody>
      </p:sp>
      <p:sp>
        <p:nvSpPr>
          <p:cNvPr id="5" name="Slide Number Placeholder 4">
            <a:extLst>
              <a:ext uri="{FF2B5EF4-FFF2-40B4-BE49-F238E27FC236}">
                <a16:creationId xmlns="" xmlns:a16="http://schemas.microsoft.com/office/drawing/2014/main" id="{EAF55CAD-5996-4E51-9A17-18C15C4581D3}"/>
              </a:ext>
            </a:extLst>
          </p:cNvPr>
          <p:cNvSpPr>
            <a:spLocks noGrp="1"/>
          </p:cNvSpPr>
          <p:nvPr>
            <p:ph type="sldNum" sz="quarter" idx="12"/>
          </p:nvPr>
        </p:nvSpPr>
        <p:spPr>
          <a:xfrm>
            <a:off x="11887201" y="6538915"/>
            <a:ext cx="133028" cy="182563"/>
          </a:xfrm>
        </p:spPr>
        <p:txBody>
          <a:bodyPr>
            <a:normAutofit fontScale="70000" lnSpcReduction="20000"/>
          </a:bodyPr>
          <a:lstStyle/>
          <a:p>
            <a:fld id="{CE2F3C8B-18F7-4EFE-AAB4-6E6C40AC490B}" type="slidenum">
              <a:rPr lang="en-IN" smtClean="0">
                <a:solidFill>
                  <a:schemeClr val="tx1"/>
                </a:solidFill>
              </a:rPr>
              <a:pPr/>
              <a:t>4</a:t>
            </a:fld>
            <a:endParaRPr lang="en-IN" dirty="0">
              <a:solidFill>
                <a:schemeClr val="tx1"/>
              </a:solidFill>
            </a:endParaRPr>
          </a:p>
        </p:txBody>
      </p:sp>
      <p:pic>
        <p:nvPicPr>
          <p:cNvPr id="3074" name="Picture 2"/>
          <p:cNvPicPr>
            <a:picLocks noChangeAspect="1" noChangeArrowheads="1"/>
          </p:cNvPicPr>
          <p:nvPr/>
        </p:nvPicPr>
        <p:blipFill>
          <a:blip r:embed="rId3"/>
          <a:srcRect l="39632" t="31298" r="20658" b="15649"/>
          <a:stretch>
            <a:fillRect/>
          </a:stretch>
        </p:blipFill>
        <p:spPr bwMode="auto">
          <a:xfrm>
            <a:off x="1501542" y="606392"/>
            <a:ext cx="9066998" cy="5698155"/>
          </a:xfrm>
          <a:prstGeom prst="rect">
            <a:avLst/>
          </a:prstGeom>
          <a:noFill/>
          <a:ln w="9525">
            <a:noFill/>
            <a:miter lim="800000"/>
            <a:headEnd/>
            <a:tailEnd/>
          </a:ln>
          <a:effectLst/>
        </p:spPr>
      </p:pic>
    </p:spTree>
    <p:extLst>
      <p:ext uri="{BB962C8B-B14F-4D97-AF65-F5344CB8AC3E}">
        <p14:creationId xmlns="" xmlns:p14="http://schemas.microsoft.com/office/powerpoint/2010/main" val="795188960"/>
      </p:ext>
    </p:extLst>
  </p:cSld>
  <p:clrMapOvr>
    <a:masterClrMapping/>
  </p:clrMapOvr>
  <p:transition spd="med">
    <p:pull dir="d"/>
    <p:sndAc>
      <p:stSnd>
        <p:snd r:embed="rId2" name="arrow.wav" builtIn="1"/>
      </p:stSnd>
    </p:sndAc>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40</a:t>
            </a:fld>
            <a:endParaRPr lang="en-IN" dirty="0"/>
          </a:p>
        </p:txBody>
      </p:sp>
      <p:pic>
        <p:nvPicPr>
          <p:cNvPr id="3074" name="Picture 2"/>
          <p:cNvPicPr>
            <a:picLocks noChangeAspect="1" noChangeArrowheads="1"/>
          </p:cNvPicPr>
          <p:nvPr/>
        </p:nvPicPr>
        <p:blipFill>
          <a:blip r:embed="rId3"/>
          <a:srcRect l="20447" t="41684" r="18447" b="40211"/>
          <a:stretch>
            <a:fillRect/>
          </a:stretch>
        </p:blipFill>
        <p:spPr bwMode="auto">
          <a:xfrm>
            <a:off x="1694046" y="1347537"/>
            <a:ext cx="8547233" cy="3734602"/>
          </a:xfrm>
          <a:prstGeom prst="rect">
            <a:avLst/>
          </a:prstGeom>
          <a:noFill/>
          <a:ln w="9525">
            <a:noFill/>
            <a:miter lim="800000"/>
            <a:headEnd/>
            <a:tailEnd/>
          </a:ln>
          <a:effectLst/>
        </p:spPr>
      </p:pic>
      <p:sp>
        <p:nvSpPr>
          <p:cNvPr id="5" name="TextBox 4"/>
          <p:cNvSpPr txBox="1"/>
          <p:nvPr/>
        </p:nvSpPr>
        <p:spPr>
          <a:xfrm>
            <a:off x="1828800" y="587141"/>
            <a:ext cx="8065971" cy="369332"/>
          </a:xfrm>
          <a:prstGeom prst="rect">
            <a:avLst/>
          </a:prstGeom>
          <a:noFill/>
        </p:spPr>
        <p:txBody>
          <a:bodyPr wrap="square" rtlCol="0">
            <a:spAutoFit/>
          </a:bodyPr>
          <a:lstStyle/>
          <a:p>
            <a:r>
              <a:rPr lang="en-GB" dirty="0" smtClean="0"/>
              <a:t>           </a:t>
            </a:r>
            <a:r>
              <a:rPr lang="en-GB" b="1" dirty="0" smtClean="0"/>
              <a:t>CODE FOR HYBRID MODEL 1 LAYERS (CNN+Bi-LSTM)</a:t>
            </a:r>
            <a:endParaRPr lang="en-US" b="1" dirty="0"/>
          </a:p>
        </p:txBody>
      </p:sp>
    </p:spTree>
  </p:cSld>
  <p:clrMapOvr>
    <a:masterClrMapping/>
  </p:clrMapOvr>
  <p:transition spd="med">
    <p:pull dir="d"/>
    <p:sndAc>
      <p:stSnd>
        <p:snd r:embed="rId2" name="arrow.wav" builtIn="1"/>
      </p:stSnd>
    </p:sndAc>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41</a:t>
            </a:fld>
            <a:endParaRPr lang="en-IN" dirty="0"/>
          </a:p>
        </p:txBody>
      </p:sp>
      <p:pic>
        <p:nvPicPr>
          <p:cNvPr id="5" name="Picture 4" descr="cnn+bilstm layer.png"/>
          <p:cNvPicPr>
            <a:picLocks noChangeAspect="1"/>
          </p:cNvPicPr>
          <p:nvPr/>
        </p:nvPicPr>
        <p:blipFill>
          <a:blip r:embed="rId3"/>
          <a:stretch>
            <a:fillRect/>
          </a:stretch>
        </p:blipFill>
        <p:spPr>
          <a:xfrm>
            <a:off x="202131" y="807426"/>
            <a:ext cx="6968689" cy="2763547"/>
          </a:xfrm>
          <a:prstGeom prst="rect">
            <a:avLst/>
          </a:prstGeom>
        </p:spPr>
      </p:pic>
      <p:pic>
        <p:nvPicPr>
          <p:cNvPr id="6" name="Picture 5" descr="cnn+bilstm epoch.png"/>
          <p:cNvPicPr>
            <a:picLocks noChangeAspect="1"/>
          </p:cNvPicPr>
          <p:nvPr/>
        </p:nvPicPr>
        <p:blipFill>
          <a:blip r:embed="rId4"/>
          <a:stretch>
            <a:fillRect/>
          </a:stretch>
        </p:blipFill>
        <p:spPr>
          <a:xfrm>
            <a:off x="211900" y="3590223"/>
            <a:ext cx="6949296" cy="2787312"/>
          </a:xfrm>
          <a:prstGeom prst="rect">
            <a:avLst/>
          </a:prstGeom>
        </p:spPr>
      </p:pic>
      <p:pic>
        <p:nvPicPr>
          <p:cNvPr id="7" name="Picture 6" descr="cnn+bilstm acculoss.png"/>
          <p:cNvPicPr>
            <a:picLocks noChangeAspect="1"/>
          </p:cNvPicPr>
          <p:nvPr/>
        </p:nvPicPr>
        <p:blipFill>
          <a:blip r:embed="rId5"/>
          <a:stretch>
            <a:fillRect/>
          </a:stretch>
        </p:blipFill>
        <p:spPr>
          <a:xfrm>
            <a:off x="7517331" y="770021"/>
            <a:ext cx="4235115" cy="5544152"/>
          </a:xfrm>
          <a:prstGeom prst="rect">
            <a:avLst/>
          </a:prstGeom>
        </p:spPr>
      </p:pic>
      <p:sp>
        <p:nvSpPr>
          <p:cNvPr id="8" name="TextBox 7"/>
          <p:cNvSpPr txBox="1"/>
          <p:nvPr/>
        </p:nvSpPr>
        <p:spPr>
          <a:xfrm>
            <a:off x="741145" y="308008"/>
            <a:ext cx="9991023" cy="369332"/>
          </a:xfrm>
          <a:prstGeom prst="rect">
            <a:avLst/>
          </a:prstGeom>
          <a:noFill/>
        </p:spPr>
        <p:txBody>
          <a:bodyPr wrap="square" rtlCol="0">
            <a:spAutoFit/>
          </a:bodyPr>
          <a:lstStyle/>
          <a:p>
            <a:r>
              <a:rPr lang="en-GB" b="1" dirty="0" smtClean="0"/>
              <a:t>HYBRID MODEL 1 LAYERS (CNN+Bi-LSTM) + ACCURACY  AND LOSS PLOTS</a:t>
            </a:r>
            <a:endParaRPr lang="en-US" dirty="0"/>
          </a:p>
        </p:txBody>
      </p:sp>
    </p:spTree>
  </p:cSld>
  <p:clrMapOvr>
    <a:masterClrMapping/>
  </p:clrMapOvr>
  <p:transition spd="med">
    <p:pull dir="d"/>
    <p:sndAc>
      <p:stSnd>
        <p:snd r:embed="rId2" name="arrow.wav" builtIn="1"/>
      </p:stSnd>
    </p:sndAc>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42</a:t>
            </a:fld>
            <a:endParaRPr lang="en-IN" dirty="0"/>
          </a:p>
        </p:txBody>
      </p:sp>
      <p:pic>
        <p:nvPicPr>
          <p:cNvPr id="4098" name="Picture 2"/>
          <p:cNvPicPr>
            <a:picLocks noChangeAspect="1" noChangeArrowheads="1"/>
          </p:cNvPicPr>
          <p:nvPr/>
        </p:nvPicPr>
        <p:blipFill>
          <a:blip r:embed="rId4"/>
          <a:srcRect l="20289" t="39439" r="18447" b="40351"/>
          <a:stretch>
            <a:fillRect/>
          </a:stretch>
        </p:blipFill>
        <p:spPr bwMode="auto">
          <a:xfrm>
            <a:off x="2136807" y="1251283"/>
            <a:ext cx="8422107" cy="3522847"/>
          </a:xfrm>
          <a:prstGeom prst="rect">
            <a:avLst/>
          </a:prstGeom>
          <a:noFill/>
          <a:ln w="9525">
            <a:noFill/>
            <a:miter lim="800000"/>
            <a:headEnd/>
            <a:tailEnd/>
          </a:ln>
          <a:effectLst/>
        </p:spPr>
      </p:pic>
      <p:sp>
        <p:nvSpPr>
          <p:cNvPr id="5" name="TextBox 4"/>
          <p:cNvSpPr txBox="1"/>
          <p:nvPr/>
        </p:nvSpPr>
        <p:spPr>
          <a:xfrm>
            <a:off x="856648" y="413886"/>
            <a:ext cx="10039150" cy="369332"/>
          </a:xfrm>
          <a:prstGeom prst="rect">
            <a:avLst/>
          </a:prstGeom>
          <a:noFill/>
        </p:spPr>
        <p:txBody>
          <a:bodyPr wrap="square" rtlCol="0">
            <a:spAutoFit/>
          </a:bodyPr>
          <a:lstStyle/>
          <a:p>
            <a:r>
              <a:rPr lang="en-GB" b="1" dirty="0" smtClean="0"/>
              <a:t>                                  HYBRID MODEL 2 LAYERS (Bi-LSTM+CNN)</a:t>
            </a:r>
            <a:endParaRPr lang="en-US" dirty="0"/>
          </a:p>
        </p:txBody>
      </p:sp>
    </p:spTree>
  </p:cSld>
  <p:clrMapOvr>
    <a:masterClrMapping/>
  </p:clrMapOvr>
  <p:transition spd="med">
    <p:pull dir="d"/>
    <p:sndAc>
      <p:stSnd>
        <p:snd r:embed="rId3" name="arrow.wav" builtIn="1"/>
      </p:stSnd>
    </p:sndAc>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43</a:t>
            </a:fld>
            <a:endParaRPr lang="en-IN" dirty="0"/>
          </a:p>
        </p:txBody>
      </p:sp>
      <p:pic>
        <p:nvPicPr>
          <p:cNvPr id="6" name="Picture 5" descr="bilstm+cnn layer.png"/>
          <p:cNvPicPr>
            <a:picLocks noChangeAspect="1"/>
          </p:cNvPicPr>
          <p:nvPr/>
        </p:nvPicPr>
        <p:blipFill>
          <a:blip r:embed="rId3"/>
          <a:stretch>
            <a:fillRect/>
          </a:stretch>
        </p:blipFill>
        <p:spPr>
          <a:xfrm>
            <a:off x="298382" y="865076"/>
            <a:ext cx="6545179" cy="2532641"/>
          </a:xfrm>
          <a:prstGeom prst="rect">
            <a:avLst/>
          </a:prstGeom>
        </p:spPr>
      </p:pic>
      <p:pic>
        <p:nvPicPr>
          <p:cNvPr id="7" name="Picture 6" descr="bilstm+cnn epoch.png"/>
          <p:cNvPicPr>
            <a:picLocks noChangeAspect="1"/>
          </p:cNvPicPr>
          <p:nvPr/>
        </p:nvPicPr>
        <p:blipFill>
          <a:blip r:embed="rId4"/>
          <a:stretch>
            <a:fillRect/>
          </a:stretch>
        </p:blipFill>
        <p:spPr>
          <a:xfrm>
            <a:off x="330777" y="3388093"/>
            <a:ext cx="6474283" cy="2950641"/>
          </a:xfrm>
          <a:prstGeom prst="rect">
            <a:avLst/>
          </a:prstGeom>
        </p:spPr>
      </p:pic>
      <p:pic>
        <p:nvPicPr>
          <p:cNvPr id="8" name="Picture 7" descr="bilstm+cnn acculoss.png"/>
          <p:cNvPicPr>
            <a:picLocks noChangeAspect="1"/>
          </p:cNvPicPr>
          <p:nvPr/>
        </p:nvPicPr>
        <p:blipFill>
          <a:blip r:embed="rId5"/>
          <a:stretch>
            <a:fillRect/>
          </a:stretch>
        </p:blipFill>
        <p:spPr>
          <a:xfrm>
            <a:off x="7459579" y="933651"/>
            <a:ext cx="4302492" cy="5553776"/>
          </a:xfrm>
          <a:prstGeom prst="rect">
            <a:avLst/>
          </a:prstGeom>
        </p:spPr>
      </p:pic>
      <p:sp>
        <p:nvSpPr>
          <p:cNvPr id="9" name="TextBox 8"/>
          <p:cNvSpPr txBox="1"/>
          <p:nvPr/>
        </p:nvSpPr>
        <p:spPr>
          <a:xfrm>
            <a:off x="317634" y="490888"/>
            <a:ext cx="11415562" cy="646331"/>
          </a:xfrm>
          <a:prstGeom prst="rect">
            <a:avLst/>
          </a:prstGeom>
          <a:noFill/>
        </p:spPr>
        <p:txBody>
          <a:bodyPr wrap="square" rtlCol="0">
            <a:spAutoFit/>
          </a:bodyPr>
          <a:lstStyle/>
          <a:p>
            <a:r>
              <a:rPr lang="en-GB" b="1" dirty="0" smtClean="0"/>
              <a:t>           HYBRID MODEL 2 LAYERS (Bi-LSTM+CNN) + ACCURACY  AND LOSS PLOTS</a:t>
            </a:r>
            <a:endParaRPr lang="en-US" dirty="0" smtClean="0"/>
          </a:p>
          <a:p>
            <a:endParaRPr lang="en-US" dirty="0"/>
          </a:p>
        </p:txBody>
      </p:sp>
    </p:spTree>
  </p:cSld>
  <p:clrMapOvr>
    <a:masterClrMapping/>
  </p:clrMapOvr>
  <p:transition spd="med">
    <p:pull dir="d"/>
    <p:sndAc>
      <p:stSnd>
        <p:snd r:embed="rId2" name="arrow.wav" builtIn="1"/>
      </p:stSnd>
    </p:sndAc>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44</a:t>
            </a:fld>
            <a:endParaRPr lang="en-IN" dirty="0"/>
          </a:p>
        </p:txBody>
      </p:sp>
      <p:pic>
        <p:nvPicPr>
          <p:cNvPr id="1026" name="Picture 2"/>
          <p:cNvPicPr>
            <a:picLocks noChangeAspect="1" noChangeArrowheads="1"/>
          </p:cNvPicPr>
          <p:nvPr/>
        </p:nvPicPr>
        <p:blipFill>
          <a:blip r:embed="rId3"/>
          <a:srcRect l="24079" t="34272" r="37424" b="17333"/>
          <a:stretch>
            <a:fillRect/>
          </a:stretch>
        </p:blipFill>
        <p:spPr bwMode="auto">
          <a:xfrm>
            <a:off x="1126156" y="1111718"/>
            <a:ext cx="9577137" cy="5601903"/>
          </a:xfrm>
          <a:prstGeom prst="rect">
            <a:avLst/>
          </a:prstGeom>
          <a:noFill/>
          <a:ln w="9525">
            <a:noFill/>
            <a:miter lim="800000"/>
            <a:headEnd/>
            <a:tailEnd/>
          </a:ln>
          <a:effectLst/>
        </p:spPr>
      </p:pic>
      <p:sp>
        <p:nvSpPr>
          <p:cNvPr id="8" name="TextBox 7"/>
          <p:cNvSpPr txBox="1"/>
          <p:nvPr/>
        </p:nvSpPr>
        <p:spPr>
          <a:xfrm>
            <a:off x="1896177" y="596766"/>
            <a:ext cx="7950467" cy="369332"/>
          </a:xfrm>
          <a:prstGeom prst="rect">
            <a:avLst/>
          </a:prstGeom>
          <a:noFill/>
        </p:spPr>
        <p:txBody>
          <a:bodyPr wrap="square" rtlCol="0">
            <a:spAutoFit/>
          </a:bodyPr>
          <a:lstStyle/>
          <a:p>
            <a:r>
              <a:rPr lang="en-GB" dirty="0" smtClean="0"/>
              <a:t>                        BASE PAPER ACCURACY AND F1-SCORE</a:t>
            </a:r>
            <a:endParaRPr lang="en-US" dirty="0"/>
          </a:p>
        </p:txBody>
      </p:sp>
    </p:spTree>
  </p:cSld>
  <p:clrMapOvr>
    <a:masterClrMapping/>
  </p:clrMapOvr>
  <p:transition spd="med">
    <p:pull dir="d"/>
    <p:sndAc>
      <p:stSnd>
        <p:snd r:embed="rId2" name="arrow.wav" builtIn="1"/>
      </p:stSnd>
    </p:sndAc>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E2F3C8B-18F7-4EFE-AAB4-6E6C40AC490B}" type="slidenum">
              <a:rPr lang="en-IN" smtClean="0"/>
              <a:pPr/>
              <a:t>45</a:t>
            </a:fld>
            <a:endParaRPr lang="en-IN" dirty="0"/>
          </a:p>
        </p:txBody>
      </p:sp>
      <p:graphicFrame>
        <p:nvGraphicFramePr>
          <p:cNvPr id="5" name="Chart 4"/>
          <p:cNvGraphicFramePr/>
          <p:nvPr/>
        </p:nvGraphicFramePr>
        <p:xfrm>
          <a:off x="885523" y="798897"/>
          <a:ext cx="10539663" cy="54479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pull dir="d"/>
    <p:sndAc>
      <p:stSnd>
        <p:snd r:embed="rId2" name="arrow.wav" builtIn="1"/>
      </p:stSnd>
    </p:sndAc>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560" y="530351"/>
            <a:ext cx="10911840" cy="5485437"/>
          </a:xfrm>
        </p:spPr>
        <p:txBody>
          <a:bodyPr>
            <a:normAutofit/>
          </a:bodyPr>
          <a:lstStyle/>
          <a:p>
            <a:pPr>
              <a:buNone/>
            </a:pPr>
            <a:r>
              <a:rPr lang="en-US" b="1" dirty="0" smtClean="0"/>
              <a:t>                                     Conclusion</a:t>
            </a:r>
          </a:p>
          <a:p>
            <a:pPr>
              <a:buNone/>
            </a:pPr>
            <a:r>
              <a:rPr lang="en-US" b="1" dirty="0" smtClean="0"/>
              <a:t> </a:t>
            </a:r>
            <a:endParaRPr lang="en-US" dirty="0" smtClean="0"/>
          </a:p>
          <a:p>
            <a:pPr algn="just">
              <a:buNone/>
            </a:pPr>
            <a:r>
              <a:rPr lang="en-US" sz="1800" dirty="0" smtClean="0"/>
              <a:t>   In this proposed work, we have presented two models that aim to combine CNN and Bi-LSTM neural networks to achieve better performance on sentiment analysis tasks by a substantial margin. Our CNN+Bi-LSTM model does 2.69% better than a regular LSTM model. On the other hand, the Bi-LSTM-CNN model does 3% better than a regular LSTM model and 7.05% better than a Bernoulli NB model. We hope that this proposed model may aid the future development of accurate sentiment analysis tools.</a:t>
            </a:r>
          </a:p>
          <a:p>
            <a:pPr>
              <a:buNone/>
            </a:pPr>
            <a:endParaRPr lang="en-US" dirty="0"/>
          </a:p>
        </p:txBody>
      </p:sp>
      <p:sp>
        <p:nvSpPr>
          <p:cNvPr id="4" name="Slide Number Placeholder 3"/>
          <p:cNvSpPr>
            <a:spLocks noGrp="1"/>
          </p:cNvSpPr>
          <p:nvPr>
            <p:ph type="sldNum" sz="quarter" idx="12"/>
          </p:nvPr>
        </p:nvSpPr>
        <p:spPr/>
        <p:txBody>
          <a:bodyPr/>
          <a:lstStyle/>
          <a:p>
            <a:fld id="{CE2F3C8B-18F7-4EFE-AAB4-6E6C40AC490B}" type="slidenum">
              <a:rPr lang="en-IN" smtClean="0"/>
              <a:pPr/>
              <a:t>46</a:t>
            </a:fld>
            <a:endParaRPr lang="en-IN" dirty="0"/>
          </a:p>
        </p:txBody>
      </p:sp>
    </p:spTree>
  </p:cSld>
  <p:clrMapOvr>
    <a:masterClrMapping/>
  </p:clrMapOvr>
  <p:transition spd="med">
    <p:pull dir="d"/>
    <p:sndAc>
      <p:stSnd>
        <p:snd r:embed="rId2" name="arrow.wav" builtIn="1"/>
      </p:stSnd>
    </p:sndAc>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292100"/>
            <a:ext cx="10911840" cy="495300"/>
          </a:xfrm>
        </p:spPr>
        <p:txBody>
          <a:bodyPr>
            <a:normAutofit fontScale="90000"/>
          </a:bodyPr>
          <a:lstStyle/>
          <a:p>
            <a:r>
              <a:rPr lang="en-GB" dirty="0" smtClean="0"/>
              <a:t>                            APPLICATIONS</a:t>
            </a:r>
            <a:endParaRPr lang="en-US" dirty="0"/>
          </a:p>
        </p:txBody>
      </p:sp>
      <p:sp>
        <p:nvSpPr>
          <p:cNvPr id="4" name="Slide Number Placeholder 3"/>
          <p:cNvSpPr>
            <a:spLocks noGrp="1"/>
          </p:cNvSpPr>
          <p:nvPr>
            <p:ph type="sldNum" sz="quarter" idx="12"/>
          </p:nvPr>
        </p:nvSpPr>
        <p:spPr/>
        <p:txBody>
          <a:bodyPr/>
          <a:lstStyle/>
          <a:p>
            <a:fld id="{CE2F3C8B-18F7-4EFE-AAB4-6E6C40AC490B}" type="slidenum">
              <a:rPr lang="en-IN" smtClean="0"/>
              <a:pPr/>
              <a:t>47</a:t>
            </a:fld>
            <a:endParaRPr lang="en-IN" dirty="0"/>
          </a:p>
        </p:txBody>
      </p:sp>
      <p:pic>
        <p:nvPicPr>
          <p:cNvPr id="9218" name="Picture 2"/>
          <p:cNvPicPr>
            <a:picLocks noChangeAspect="1" noChangeArrowheads="1"/>
          </p:cNvPicPr>
          <p:nvPr/>
        </p:nvPicPr>
        <p:blipFill>
          <a:blip r:embed="rId3"/>
          <a:srcRect l="38684" t="28211" r="20263" b="17895"/>
          <a:stretch>
            <a:fillRect/>
          </a:stretch>
        </p:blipFill>
        <p:spPr bwMode="auto">
          <a:xfrm>
            <a:off x="1982804" y="1251284"/>
            <a:ext cx="7825339" cy="5014762"/>
          </a:xfrm>
          <a:prstGeom prst="rect">
            <a:avLst/>
          </a:prstGeom>
          <a:noFill/>
          <a:ln w="9525">
            <a:noFill/>
            <a:miter lim="800000"/>
            <a:headEnd/>
            <a:tailEnd/>
          </a:ln>
          <a:effectLst/>
        </p:spPr>
      </p:pic>
    </p:spTree>
  </p:cSld>
  <p:clrMapOvr>
    <a:masterClrMapping/>
  </p:clrMapOvr>
  <p:transition spd="med">
    <p:pull dir="d"/>
    <p:sndAc>
      <p:stSnd>
        <p:snd r:embed="rId2" name="arrow.wav" builtIn="1"/>
      </p:stSnd>
    </p:sndAc>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889E5F5-F1D1-4F8A-8181-7BA7105501F7}"/>
              </a:ext>
            </a:extLst>
          </p:cNvPr>
          <p:cNvSpPr>
            <a:spLocks noGrp="1"/>
          </p:cNvSpPr>
          <p:nvPr>
            <p:ph idx="1"/>
          </p:nvPr>
        </p:nvSpPr>
        <p:spPr>
          <a:xfrm>
            <a:off x="0" y="136525"/>
            <a:ext cx="12192000" cy="6721474"/>
          </a:xfrm>
        </p:spPr>
        <p:txBody>
          <a:bodyPr>
            <a:normAutofit/>
          </a:bodyPr>
          <a:lstStyle/>
          <a:p>
            <a:pPr marL="0" indent="0" algn="ctr">
              <a:buNone/>
            </a:pPr>
            <a:endParaRPr lang="en-IN" sz="2400" b="1" i="1" dirty="0" smtClean="0">
              <a:latin typeface="Times New Roman" panose="02020603050405020304" pitchFamily="18" charset="0"/>
              <a:cs typeface="Times New Roman" panose="02020603050405020304" pitchFamily="18" charset="0"/>
            </a:endParaRPr>
          </a:p>
          <a:p>
            <a:pPr marL="0" indent="0" algn="ctr">
              <a:buNone/>
            </a:pPr>
            <a:r>
              <a:rPr lang="en-IN" sz="2400" b="1" dirty="0" smtClean="0">
                <a:latin typeface="Times New Roman" panose="02020603050405020304" pitchFamily="18" charset="0"/>
                <a:cs typeface="Times New Roman" panose="02020603050405020304" pitchFamily="18" charset="0"/>
              </a:rPr>
              <a:t>SCOPE </a:t>
            </a:r>
            <a:r>
              <a:rPr lang="en-IN" sz="2400" b="1" dirty="0">
                <a:latin typeface="Times New Roman" panose="02020603050405020304" pitchFamily="18" charset="0"/>
                <a:cs typeface="Times New Roman" panose="02020603050405020304" pitchFamily="18" charset="0"/>
              </a:rPr>
              <a:t>OF WORK </a:t>
            </a:r>
          </a:p>
        </p:txBody>
      </p:sp>
      <p:sp>
        <p:nvSpPr>
          <p:cNvPr id="4" name="Slide Number Placeholder 3">
            <a:extLst>
              <a:ext uri="{FF2B5EF4-FFF2-40B4-BE49-F238E27FC236}">
                <a16:creationId xmlns="" xmlns:a16="http://schemas.microsoft.com/office/drawing/2014/main" id="{485BD4DF-4043-4386-88DE-5D286BBBCF5A}"/>
              </a:ext>
            </a:extLst>
          </p:cNvPr>
          <p:cNvSpPr>
            <a:spLocks noGrp="1"/>
          </p:cNvSpPr>
          <p:nvPr>
            <p:ph type="sldNum" sz="quarter" idx="12"/>
          </p:nvPr>
        </p:nvSpPr>
        <p:spPr>
          <a:xfrm>
            <a:off x="11795501" y="6490829"/>
            <a:ext cx="396499" cy="367170"/>
          </a:xfrm>
        </p:spPr>
        <p:txBody>
          <a:bodyPr>
            <a:normAutofit/>
          </a:bodyPr>
          <a:lstStyle/>
          <a:p>
            <a:fld id="{CE2F3C8B-18F7-4EFE-AAB4-6E6C40AC490B}" type="slidenum">
              <a:rPr lang="en-IN" smtClean="0">
                <a:solidFill>
                  <a:schemeClr val="tx1"/>
                </a:solidFill>
              </a:rPr>
              <a:pPr/>
              <a:t>48</a:t>
            </a:fld>
            <a:endParaRPr lang="en-IN" dirty="0">
              <a:solidFill>
                <a:schemeClr val="tx1"/>
              </a:solidFill>
            </a:endParaRPr>
          </a:p>
        </p:txBody>
      </p:sp>
      <p:sp>
        <p:nvSpPr>
          <p:cNvPr id="5" name="TextBox 4"/>
          <p:cNvSpPr txBox="1"/>
          <p:nvPr/>
        </p:nvSpPr>
        <p:spPr>
          <a:xfrm>
            <a:off x="774701" y="1183908"/>
            <a:ext cx="10934700" cy="6349940"/>
          </a:xfrm>
          <a:prstGeom prst="rect">
            <a:avLst/>
          </a:prstGeom>
          <a:noFill/>
        </p:spPr>
        <p:txBody>
          <a:bodyPr wrap="square" rtlCol="0">
            <a:spAutoFit/>
          </a:bodyPr>
          <a:lstStyle/>
          <a:p>
            <a:r>
              <a:rPr lang="en-US" dirty="0" smtClean="0"/>
              <a:t>For future research we can  analyze the impact of the size of the dataset on the performance of the machine learning algorithms.</a:t>
            </a:r>
          </a:p>
          <a:p>
            <a:endParaRPr lang="en-GB" dirty="0" smtClean="0"/>
          </a:p>
          <a:p>
            <a:r>
              <a:rPr lang="en-US" dirty="0" smtClean="0"/>
              <a:t>In this study, labeled data is positive, negative and neutral. In future work, consideration of emoji label and collecting of a better and large number of emoji datasets along with proper labelling may help to improve the results.</a:t>
            </a:r>
          </a:p>
          <a:p>
            <a:endParaRPr lang="en-US" dirty="0" smtClean="0"/>
          </a:p>
          <a:p>
            <a:r>
              <a:rPr lang="en-US" dirty="0" smtClean="0"/>
              <a:t>In this paper, we have introduced a novel model for deep sentiment representation by skillfully combining one-layer CNN and two-layer LSTMs. Due to convolution layer and pooling layer, the CNN makes it easy to automatically extract local features and reduce the computation complexity. </a:t>
            </a:r>
          </a:p>
          <a:p>
            <a:endParaRPr lang="en-US" dirty="0" smtClean="0"/>
          </a:p>
          <a:p>
            <a:r>
              <a:rPr lang="en-US" dirty="0" smtClean="0"/>
              <a:t>Besides, LSTM is skilled in learning sequence characteristics due to its ability to learn syntax features of linguistics. Therefore, our model achieves good performance on sentiment classification. </a:t>
            </a:r>
          </a:p>
          <a:p>
            <a:r>
              <a:rPr lang="en-US" dirty="0" smtClean="0"/>
              <a:t>In the future work, we may study the combination of the bag-of-word model and word embedding technology to produce better pre-training feature as the input of network, and meanwhile change the way that we combine CNN and LSTM in our model.</a:t>
            </a:r>
          </a:p>
          <a:p>
            <a:r>
              <a:rPr lang="en-US" dirty="0" smtClean="0"/>
              <a:t>.</a:t>
            </a:r>
          </a:p>
          <a:p>
            <a:endParaRPr lang="en-US" dirty="0" smtClean="0"/>
          </a:p>
          <a:p>
            <a:r>
              <a:rPr lang="en-US" dirty="0" smtClean="0"/>
              <a:t> </a:t>
            </a:r>
          </a:p>
          <a:p>
            <a:endParaRPr lang="en-US" dirty="0"/>
          </a:p>
        </p:txBody>
      </p:sp>
      <p:sp>
        <p:nvSpPr>
          <p:cNvPr id="6" name="Right Arrow 5"/>
          <p:cNvSpPr/>
          <p:nvPr/>
        </p:nvSpPr>
        <p:spPr>
          <a:xfrm>
            <a:off x="378326" y="1254761"/>
            <a:ext cx="406400"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p:cNvSpPr/>
          <p:nvPr/>
        </p:nvSpPr>
        <p:spPr>
          <a:xfrm>
            <a:off x="355601" y="2074110"/>
            <a:ext cx="419100"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298383" y="3179411"/>
            <a:ext cx="460543" cy="314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a:off x="323649" y="4534034"/>
            <a:ext cx="431800" cy="3170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a:off x="342099" y="5347636"/>
            <a:ext cx="406400" cy="292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858212236"/>
      </p:ext>
    </p:extLst>
  </p:cSld>
  <p:clrMapOvr>
    <a:masterClrMapping/>
  </p:clrMapOvr>
  <p:transition spd="med">
    <p:pull dir="d"/>
    <p:sndAc>
      <p:stSnd>
        <p:snd r:embed="rId2" name="arrow.wav" builtIn="1"/>
      </p:stSnd>
    </p:sndAc>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889E5F5-F1D1-4F8A-8181-7BA7105501F7}"/>
              </a:ext>
            </a:extLst>
          </p:cNvPr>
          <p:cNvSpPr>
            <a:spLocks noGrp="1"/>
          </p:cNvSpPr>
          <p:nvPr>
            <p:ph idx="1"/>
          </p:nvPr>
        </p:nvSpPr>
        <p:spPr>
          <a:xfrm>
            <a:off x="0" y="136525"/>
            <a:ext cx="12192000" cy="6721474"/>
          </a:xfrm>
        </p:spPr>
        <p:txBody>
          <a:bodyPr>
            <a:normAutofit/>
          </a:bodyPr>
          <a:lstStyle/>
          <a:p>
            <a:pPr marL="0" indent="0" algn="ctr">
              <a:buNone/>
            </a:pPr>
            <a:r>
              <a:rPr lang="en-IN" sz="3200" b="1" i="1" dirty="0" smtClean="0">
                <a:latin typeface="Times New Roman" panose="02020603050405020304" pitchFamily="18" charset="0"/>
                <a:cs typeface="Times New Roman" panose="02020603050405020304" pitchFamily="18" charset="0"/>
              </a:rPr>
              <a:t>TIME </a:t>
            </a:r>
            <a:r>
              <a:rPr lang="en-IN" sz="3200" b="1" i="1" dirty="0">
                <a:latin typeface="Times New Roman" panose="02020603050405020304" pitchFamily="18" charset="0"/>
                <a:cs typeface="Times New Roman" panose="02020603050405020304" pitchFamily="18" charset="0"/>
              </a:rPr>
              <a:t>PLAN</a:t>
            </a:r>
          </a:p>
        </p:txBody>
      </p:sp>
      <p:sp>
        <p:nvSpPr>
          <p:cNvPr id="4" name="Slide Number Placeholder 3">
            <a:extLst>
              <a:ext uri="{FF2B5EF4-FFF2-40B4-BE49-F238E27FC236}">
                <a16:creationId xmlns="" xmlns:a16="http://schemas.microsoft.com/office/drawing/2014/main" id="{485BD4DF-4043-4386-88DE-5D286BBBCF5A}"/>
              </a:ext>
            </a:extLst>
          </p:cNvPr>
          <p:cNvSpPr>
            <a:spLocks noGrp="1"/>
          </p:cNvSpPr>
          <p:nvPr>
            <p:ph type="sldNum" sz="quarter" idx="12"/>
          </p:nvPr>
        </p:nvSpPr>
        <p:spPr>
          <a:xfrm>
            <a:off x="11764506" y="6428840"/>
            <a:ext cx="427495" cy="429163"/>
          </a:xfrm>
        </p:spPr>
        <p:txBody>
          <a:bodyPr>
            <a:normAutofit/>
          </a:bodyPr>
          <a:lstStyle/>
          <a:p>
            <a:fld id="{CE2F3C8B-18F7-4EFE-AAB4-6E6C40AC490B}" type="slidenum">
              <a:rPr lang="en-IN" smtClean="0">
                <a:solidFill>
                  <a:schemeClr val="tx1"/>
                </a:solidFill>
              </a:rPr>
              <a:pPr/>
              <a:t>49</a:t>
            </a:fld>
            <a:endParaRPr lang="en-IN" dirty="0">
              <a:solidFill>
                <a:schemeClr val="tx1"/>
              </a:solidFill>
            </a:endParaRPr>
          </a:p>
        </p:txBody>
      </p:sp>
      <p:graphicFrame>
        <p:nvGraphicFramePr>
          <p:cNvPr id="5" name="Table 4">
            <a:extLst>
              <a:ext uri="{FF2B5EF4-FFF2-40B4-BE49-F238E27FC236}">
                <a16:creationId xmlns="" xmlns:a16="http://schemas.microsoft.com/office/drawing/2014/main" id="{2344EB14-9D6C-4E22-8679-D1BF7E7DE2C8}"/>
              </a:ext>
            </a:extLst>
          </p:cNvPr>
          <p:cNvGraphicFramePr>
            <a:graphicFrameLocks noGrp="1"/>
          </p:cNvGraphicFramePr>
          <p:nvPr>
            <p:extLst>
              <p:ext uri="{D42A27DB-BD31-4B8C-83A1-F6EECF244321}">
                <p14:modId xmlns="" xmlns:p14="http://schemas.microsoft.com/office/powerpoint/2010/main" val="879066810"/>
              </p:ext>
            </p:extLst>
          </p:nvPr>
        </p:nvGraphicFramePr>
        <p:xfrm>
          <a:off x="1154030" y="857254"/>
          <a:ext cx="10138614" cy="5668674"/>
        </p:xfrm>
        <a:graphic>
          <a:graphicData uri="http://schemas.openxmlformats.org/drawingml/2006/table">
            <a:tbl>
              <a:tblPr firstRow="1" firstCol="1" lastRow="1" lastCol="1" bandRow="1" bandCol="1"/>
              <a:tblGrid>
                <a:gridCol w="4816707">
                  <a:extLst>
                    <a:ext uri="{9D8B030D-6E8A-4147-A177-3AD203B41FA5}">
                      <a16:colId xmlns="" xmlns:a16="http://schemas.microsoft.com/office/drawing/2014/main" val="4102100251"/>
                    </a:ext>
                  </a:extLst>
                </a:gridCol>
                <a:gridCol w="591323">
                  <a:extLst>
                    <a:ext uri="{9D8B030D-6E8A-4147-A177-3AD203B41FA5}">
                      <a16:colId xmlns="" xmlns:a16="http://schemas.microsoft.com/office/drawing/2014/main" val="3688185472"/>
                    </a:ext>
                  </a:extLst>
                </a:gridCol>
                <a:gridCol w="591323">
                  <a:extLst>
                    <a:ext uri="{9D8B030D-6E8A-4147-A177-3AD203B41FA5}">
                      <a16:colId xmlns="" xmlns:a16="http://schemas.microsoft.com/office/drawing/2014/main" val="188640543"/>
                    </a:ext>
                  </a:extLst>
                </a:gridCol>
                <a:gridCol w="591323">
                  <a:extLst>
                    <a:ext uri="{9D8B030D-6E8A-4147-A177-3AD203B41FA5}">
                      <a16:colId xmlns="" xmlns:a16="http://schemas.microsoft.com/office/drawing/2014/main" val="800758898"/>
                    </a:ext>
                  </a:extLst>
                </a:gridCol>
                <a:gridCol w="591323">
                  <a:extLst>
                    <a:ext uri="{9D8B030D-6E8A-4147-A177-3AD203B41FA5}">
                      <a16:colId xmlns="" xmlns:a16="http://schemas.microsoft.com/office/drawing/2014/main" val="1454428561"/>
                    </a:ext>
                  </a:extLst>
                </a:gridCol>
                <a:gridCol w="591323">
                  <a:extLst>
                    <a:ext uri="{9D8B030D-6E8A-4147-A177-3AD203B41FA5}">
                      <a16:colId xmlns="" xmlns:a16="http://schemas.microsoft.com/office/drawing/2014/main" val="2813915348"/>
                    </a:ext>
                  </a:extLst>
                </a:gridCol>
                <a:gridCol w="591323">
                  <a:extLst>
                    <a:ext uri="{9D8B030D-6E8A-4147-A177-3AD203B41FA5}">
                      <a16:colId xmlns="" xmlns:a16="http://schemas.microsoft.com/office/drawing/2014/main" val="223941322"/>
                    </a:ext>
                  </a:extLst>
                </a:gridCol>
                <a:gridCol w="591323">
                  <a:extLst>
                    <a:ext uri="{9D8B030D-6E8A-4147-A177-3AD203B41FA5}">
                      <a16:colId xmlns="" xmlns:a16="http://schemas.microsoft.com/office/drawing/2014/main" val="1907939703"/>
                    </a:ext>
                  </a:extLst>
                </a:gridCol>
                <a:gridCol w="591323">
                  <a:extLst>
                    <a:ext uri="{9D8B030D-6E8A-4147-A177-3AD203B41FA5}">
                      <a16:colId xmlns="" xmlns:a16="http://schemas.microsoft.com/office/drawing/2014/main" val="2519792666"/>
                    </a:ext>
                  </a:extLst>
                </a:gridCol>
                <a:gridCol w="591323">
                  <a:extLst>
                    <a:ext uri="{9D8B030D-6E8A-4147-A177-3AD203B41FA5}">
                      <a16:colId xmlns="" xmlns:a16="http://schemas.microsoft.com/office/drawing/2014/main" val="2369765674"/>
                    </a:ext>
                  </a:extLst>
                </a:gridCol>
              </a:tblGrid>
              <a:tr h="2183825">
                <a:tc>
                  <a:txBody>
                    <a:bodyPr/>
                    <a:lstStyle/>
                    <a:p>
                      <a:pPr algn="ctr"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p>
                      <a:pPr algn="ctr"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p>
                      <a:pPr algn="ctr" fontAlgn="ctr">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Months</a:t>
                      </a:r>
                      <a:endParaRPr lang="en-US" sz="2700" b="0" i="0" u="none" strike="noStrike" dirty="0">
                        <a:effectLst/>
                        <a:latin typeface="Arial" panose="020B0604020202020204" pitchFamily="34" charset="0"/>
                      </a:endParaRPr>
                    </a:p>
                    <a:p>
                      <a:pPr algn="ctr" fontAlgn="ctr">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p>
                      <a:pPr algn="ctr" fontAlgn="ctr">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p>
                      <a:pPr algn="ctr" fontAlgn="ctr">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p>
                      <a:pPr algn="ctr" fontAlgn="ctr">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Tasks</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9050" cap="flat" cmpd="sng" algn="ctr">
                      <a:solidFill>
                        <a:srgbClr val="000000"/>
                      </a:solidFill>
                      <a:prstDash val="solid"/>
                      <a:round/>
                      <a:headEnd type="none" w="med" len="med"/>
                      <a:tailEnd type="none" w="med" len="med"/>
                    </a:lnTlToBr>
                  </a:tcPr>
                </a:tc>
                <a:tc>
                  <a:txBody>
                    <a:bodyPr/>
                    <a:lstStyle/>
                    <a:p>
                      <a:pPr marL="73152" marR="73152" algn="ctr" fontAlgn="ctr">
                        <a:spcBef>
                          <a:spcPts val="0"/>
                        </a:spcBef>
                        <a:spcAft>
                          <a:spcPts val="0"/>
                        </a:spcAft>
                      </a:pP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Oct 20-Dec 20</a:t>
                      </a:r>
                      <a:endParaRPr lang="en-US" sz="2700" b="0" i="0" u="none" strike="noStrike" dirty="0">
                        <a:effectLst/>
                        <a:latin typeface="Arial" panose="020B0604020202020204" pitchFamily="34" charset="0"/>
                      </a:endParaRPr>
                    </a:p>
                  </a:txBody>
                  <a:tcPr marL="99783" marR="99783" marT="13859"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73152" algn="ctr" fontAlgn="ctr">
                        <a:spcBef>
                          <a:spcPts val="0"/>
                        </a:spcBef>
                        <a:spcAft>
                          <a:spcPts val="0"/>
                        </a:spcAft>
                      </a:pP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Dec</a:t>
                      </a:r>
                      <a:r>
                        <a:rPr lang="en-US" sz="1800" b="1" i="0" u="none" strike="noStrike" baseline="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20-Jan 21</a:t>
                      </a:r>
                      <a:endParaRPr lang="en-US" sz="2700" b="0" i="0" u="none" strike="noStrike" dirty="0">
                        <a:effectLst/>
                        <a:latin typeface="Arial" panose="020B0604020202020204" pitchFamily="34" charset="0"/>
                      </a:endParaRPr>
                    </a:p>
                  </a:txBody>
                  <a:tcPr marL="99783" marR="99783" marT="13859"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73152" algn="ctr" fontAlgn="ctr">
                        <a:spcBef>
                          <a:spcPts val="0"/>
                        </a:spcBef>
                        <a:spcAft>
                          <a:spcPts val="0"/>
                        </a:spcAft>
                      </a:pP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Jan 21– Feb 21</a:t>
                      </a:r>
                      <a:endParaRPr lang="en-US" sz="2700" b="0" i="0" u="none" strike="noStrike" dirty="0">
                        <a:effectLst/>
                        <a:latin typeface="Arial" panose="020B0604020202020204" pitchFamily="34" charset="0"/>
                      </a:endParaRPr>
                    </a:p>
                  </a:txBody>
                  <a:tcPr marL="99783" marR="99783" marT="13859"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73152" algn="ctr" fontAlgn="ctr">
                        <a:spcBef>
                          <a:spcPts val="0"/>
                        </a:spcBef>
                        <a:spcAft>
                          <a:spcPts val="0"/>
                        </a:spcAft>
                      </a:pP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Feb 21– March</a:t>
                      </a:r>
                      <a:r>
                        <a:rPr lang="en-US" sz="1800" b="1" i="0" u="none" strike="noStrike" baseline="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21</a:t>
                      </a:r>
                      <a:endParaRPr lang="en-US" sz="2700" b="0" i="0" u="none" strike="noStrike" dirty="0">
                        <a:effectLst/>
                        <a:latin typeface="Arial" panose="020B0604020202020204" pitchFamily="34" charset="0"/>
                      </a:endParaRPr>
                    </a:p>
                  </a:txBody>
                  <a:tcPr marL="99783" marR="99783" marT="13859"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73152" algn="ctr" fontAlgn="ctr">
                        <a:spcBef>
                          <a:spcPts val="0"/>
                        </a:spcBef>
                        <a:spcAft>
                          <a:spcPts val="0"/>
                        </a:spcAft>
                      </a:pP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Feb 21 </a:t>
                      </a:r>
                      <a:r>
                        <a:rPr lang="en-US" sz="1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March 21</a:t>
                      </a:r>
                      <a:endParaRPr lang="en-US" sz="2700" b="0" i="0" u="none" strike="noStrike" dirty="0">
                        <a:effectLst/>
                        <a:latin typeface="Arial" panose="020B0604020202020204" pitchFamily="34" charset="0"/>
                      </a:endParaRPr>
                    </a:p>
                  </a:txBody>
                  <a:tcPr marL="99783" marR="99783" marT="13859"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73152" algn="ctr" fontAlgn="ctr">
                        <a:spcBef>
                          <a:spcPts val="0"/>
                        </a:spcBef>
                        <a:spcAft>
                          <a:spcPts val="0"/>
                        </a:spcAft>
                      </a:pP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Mar </a:t>
                      </a:r>
                      <a:r>
                        <a:rPr lang="en-US" sz="1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 – </a:t>
                      </a: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Apr </a:t>
                      </a:r>
                      <a:r>
                        <a:rPr lang="en-US" sz="1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a:t>
                      </a:r>
                      <a:endParaRPr lang="en-US" sz="2700" b="0" i="0" u="none" strike="noStrike" dirty="0">
                        <a:effectLst/>
                        <a:latin typeface="Arial" panose="020B0604020202020204" pitchFamily="34" charset="0"/>
                      </a:endParaRPr>
                    </a:p>
                  </a:txBody>
                  <a:tcPr marL="99783" marR="99783" marT="13859"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73152" algn="ctr" fontAlgn="t">
                        <a:spcBef>
                          <a:spcPts val="0"/>
                        </a:spcBef>
                        <a:spcAft>
                          <a:spcPts val="0"/>
                        </a:spcAft>
                      </a:pPr>
                      <a:r>
                        <a:rPr lang="en-US" sz="1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Mar 21– Apr 21</a:t>
                      </a:r>
                      <a:endParaRPr lang="en-US" sz="2700" b="0" i="0" u="none" strike="noStrike" dirty="0">
                        <a:effectLst/>
                        <a:latin typeface="Arial" panose="020B0604020202020204" pitchFamily="34" charset="0"/>
                      </a:endParaRPr>
                    </a:p>
                  </a:txBody>
                  <a:tcPr marL="99783" marR="99783" marT="13859"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73152" algn="ctr" fontAlgn="ctr">
                        <a:spcBef>
                          <a:spcPts val="0"/>
                        </a:spcBef>
                        <a:spcAft>
                          <a:spcPts val="0"/>
                        </a:spcAft>
                      </a:pP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Apr </a:t>
                      </a:r>
                      <a:r>
                        <a:rPr lang="en-US" sz="1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 </a:t>
                      </a: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May </a:t>
                      </a:r>
                      <a:r>
                        <a:rPr lang="en-US" sz="1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a:t>
                      </a:r>
                      <a:endParaRPr lang="en-US" sz="2700" b="0" i="0" u="none" strike="noStrike" dirty="0">
                        <a:effectLst/>
                        <a:latin typeface="Arial" panose="020B0604020202020204" pitchFamily="34" charset="0"/>
                      </a:endParaRPr>
                    </a:p>
                  </a:txBody>
                  <a:tcPr marL="99783" marR="99783" marT="13859"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73152" algn="ctr" fontAlgn="t">
                        <a:spcBef>
                          <a:spcPts val="0"/>
                        </a:spcBef>
                        <a:spcAft>
                          <a:spcPts val="0"/>
                        </a:spcAft>
                      </a:pP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Apr </a:t>
                      </a:r>
                      <a:r>
                        <a:rPr lang="en-US" sz="1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 </a:t>
                      </a: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May</a:t>
                      </a:r>
                      <a:r>
                        <a:rPr lang="en-US" sz="1800" b="1" i="0" u="none" strike="noStrike" baseline="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0" u="none" strike="noStrike"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a:t>
                      </a:r>
                      <a:endParaRPr lang="en-US" sz="2700" b="0" i="0" u="none" strike="noStrike" dirty="0">
                        <a:effectLst/>
                        <a:latin typeface="Arial" panose="020B0604020202020204" pitchFamily="34" charset="0"/>
                      </a:endParaRPr>
                    </a:p>
                  </a:txBody>
                  <a:tcPr marL="99783" marR="99783" marT="13859"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347884732"/>
                  </a:ext>
                </a:extLst>
              </a:tr>
              <a:tr h="325388">
                <a:tc>
                  <a:txBody>
                    <a:bodyPr/>
                    <a:lstStyle/>
                    <a:p>
                      <a:pPr algn="ctr"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spcBef>
                          <a:spcPts val="0"/>
                        </a:spcBef>
                        <a:spcAft>
                          <a:spcPts val="0"/>
                        </a:spcAft>
                      </a:pPr>
                      <a:r>
                        <a:rPr lang="en-US"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93842282"/>
                  </a:ext>
                </a:extLst>
              </a:tr>
              <a:tr h="325388">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Course work</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237216547"/>
                  </a:ext>
                </a:extLst>
              </a:tr>
              <a:tr h="508176">
                <a:tc>
                  <a:txBody>
                    <a:bodyPr/>
                    <a:lstStyle/>
                    <a:p>
                      <a:pPr algn="l"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Study and Review of Literature Survey</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361095721"/>
                  </a:ext>
                </a:extLst>
              </a:tr>
              <a:tr h="332271">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Problem Finding</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754694285"/>
                  </a:ext>
                </a:extLst>
              </a:tr>
              <a:tr h="332271">
                <a:tc>
                  <a:txBody>
                    <a:bodyPr/>
                    <a:lstStyle/>
                    <a:p>
                      <a:pPr algn="l"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Objective 1 Completion</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007857094"/>
                  </a:ext>
                </a:extLst>
              </a:tr>
              <a:tr h="332271">
                <a:tc>
                  <a:txBody>
                    <a:bodyPr/>
                    <a:lstStyle/>
                    <a:p>
                      <a:pPr algn="l"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Objective 2 Completion</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8001455"/>
                  </a:ext>
                </a:extLst>
              </a:tr>
              <a:tr h="332271">
                <a:tc>
                  <a:txBody>
                    <a:bodyPr/>
                    <a:lstStyle/>
                    <a:p>
                      <a:pPr algn="l"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Objective 3 Completion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just" fontAlgn="t">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19027555"/>
                  </a:ext>
                </a:extLst>
              </a:tr>
              <a:tr h="332271">
                <a:tc>
                  <a:txBody>
                    <a:bodyPr/>
                    <a:lstStyle/>
                    <a:p>
                      <a:pPr algn="l"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Objective 4 Completion</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6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just" fontAlgn="t">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959480804"/>
                  </a:ext>
                </a:extLst>
              </a:tr>
              <a:tr h="332271">
                <a:tc>
                  <a:txBody>
                    <a:bodyPr/>
                    <a:lstStyle/>
                    <a:p>
                      <a:pPr algn="l"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Objective 5 Completion</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just" fontAlgn="t">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17260439"/>
                  </a:ext>
                </a:extLst>
              </a:tr>
              <a:tr h="332271">
                <a:tc>
                  <a:txBody>
                    <a:bodyPr/>
                    <a:lstStyle/>
                    <a:p>
                      <a:pPr algn="just" fontAlgn="ctr">
                        <a:lnSpc>
                          <a:spcPct val="115000"/>
                        </a:lnSpc>
                        <a:spcBef>
                          <a:spcPts val="0"/>
                        </a:spcBef>
                        <a:spcAft>
                          <a:spcPts val="0"/>
                        </a:spcAft>
                      </a:pPr>
                      <a:r>
                        <a:rPr lang="en-US" sz="16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Documentation</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fontAlgn="ctr">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fontAlgn="t">
                        <a:spcBef>
                          <a:spcPts val="0"/>
                        </a:spcBef>
                        <a:spcAft>
                          <a:spcPts val="0"/>
                        </a:spcAft>
                      </a:pPr>
                      <a:r>
                        <a:rPr lang="en-US"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99783" marR="99783" marT="1385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3034626480"/>
                  </a:ext>
                </a:extLst>
              </a:tr>
            </a:tbl>
          </a:graphicData>
        </a:graphic>
      </p:graphicFrame>
    </p:spTree>
    <p:extLst>
      <p:ext uri="{BB962C8B-B14F-4D97-AF65-F5344CB8AC3E}">
        <p14:creationId xmlns="" xmlns:p14="http://schemas.microsoft.com/office/powerpoint/2010/main" val="908363024"/>
      </p:ext>
    </p:extLst>
  </p:cSld>
  <p:clrMapOvr>
    <a:masterClrMapping/>
  </p:clrMapOvr>
  <p:transition spd="med">
    <p:pull dir="d"/>
    <p:sndAc>
      <p:stSnd>
        <p:snd r:embed="rId2" name="arrow.wav" builtIn="1"/>
      </p:stSnd>
    </p:sndAc>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375386"/>
            <a:ext cx="10911840" cy="625642"/>
          </a:xfrm>
        </p:spPr>
        <p:txBody>
          <a:bodyPr>
            <a:noAutofit/>
          </a:bodyPr>
          <a:lstStyle/>
          <a:p>
            <a:pPr lvl="1" algn="ctr" rtl="0">
              <a:spcBef>
                <a:spcPct val="0"/>
              </a:spcBef>
            </a:pPr>
            <a:r>
              <a:rPr lang="en-US" sz="2400" b="1" dirty="0" smtClean="0"/>
              <a:t>RESEARCH METHODOLOGY</a:t>
            </a:r>
            <a:r>
              <a:rPr lang="en-US" sz="2400" dirty="0"/>
              <a:t/>
            </a:r>
            <a:br>
              <a:rPr lang="en-US" sz="2400" dirty="0"/>
            </a:br>
            <a:endParaRPr lang="en-US" sz="2400" dirty="0"/>
          </a:p>
        </p:txBody>
      </p:sp>
      <p:pic>
        <p:nvPicPr>
          <p:cNvPr id="7" name="Content Placeholder 6" descr="FLOWCHART1.png"/>
          <p:cNvPicPr>
            <a:picLocks noGrp="1" noChangeAspect="1"/>
          </p:cNvPicPr>
          <p:nvPr>
            <p:ph idx="1"/>
          </p:nvPr>
        </p:nvPicPr>
        <p:blipFill>
          <a:blip r:embed="rId3"/>
          <a:srcRect l="3588" r="21435" b="7173"/>
          <a:stretch>
            <a:fillRect/>
          </a:stretch>
        </p:blipFill>
        <p:spPr>
          <a:xfrm>
            <a:off x="539014" y="770021"/>
            <a:ext cx="11174931" cy="5751094"/>
          </a:xfrm>
        </p:spPr>
      </p:pic>
      <p:sp>
        <p:nvSpPr>
          <p:cNvPr id="4" name="Slide Number Placeholder 3"/>
          <p:cNvSpPr>
            <a:spLocks noGrp="1"/>
          </p:cNvSpPr>
          <p:nvPr>
            <p:ph type="sldNum" sz="quarter" idx="12"/>
          </p:nvPr>
        </p:nvSpPr>
        <p:spPr/>
        <p:txBody>
          <a:bodyPr/>
          <a:lstStyle/>
          <a:p>
            <a:fld id="{CE2F3C8B-18F7-4EFE-AAB4-6E6C40AC490B}" type="slidenum">
              <a:rPr lang="en-IN" smtClean="0"/>
              <a:pPr/>
              <a:t>5</a:t>
            </a:fld>
            <a:endParaRPr lang="en-IN" dirty="0"/>
          </a:p>
        </p:txBody>
      </p:sp>
    </p:spTree>
  </p:cSld>
  <p:clrMapOvr>
    <a:masterClrMapping/>
  </p:clrMapOvr>
  <p:transition spd="med">
    <p:pull dir="d"/>
    <p:sndAc>
      <p:stSnd>
        <p:snd r:embed="rId2" name="arrow.wav" builtIn="1"/>
      </p:stSnd>
    </p:sndAc>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889E5F5-F1D1-4F8A-8181-7BA7105501F7}"/>
              </a:ext>
            </a:extLst>
          </p:cNvPr>
          <p:cNvSpPr>
            <a:spLocks noGrp="1"/>
          </p:cNvSpPr>
          <p:nvPr>
            <p:ph idx="1"/>
          </p:nvPr>
        </p:nvSpPr>
        <p:spPr>
          <a:xfrm>
            <a:off x="0" y="136525"/>
            <a:ext cx="11988800" cy="6721474"/>
          </a:xfrm>
        </p:spPr>
        <p:txBody>
          <a:bodyPr>
            <a:noAutofit/>
          </a:bodyPr>
          <a:lstStyle/>
          <a:p>
            <a:pPr marL="0" indent="0" algn="ctr">
              <a:buNone/>
            </a:pPr>
            <a:r>
              <a:rPr lang="en-IN" sz="4400" b="1" i="1" dirty="0" smtClean="0">
                <a:latin typeface="Times New Roman" panose="02020603050405020304" pitchFamily="18" charset="0"/>
                <a:cs typeface="Times New Roman" panose="02020603050405020304" pitchFamily="18" charset="0"/>
              </a:rPr>
              <a:t>REFERENCES</a:t>
            </a:r>
          </a:p>
          <a:p>
            <a:pPr algn="just">
              <a:lnSpc>
                <a:spcPct val="150000"/>
              </a:lnSpc>
            </a:pPr>
            <a:r>
              <a:rPr lang="en-US" sz="2000" dirty="0" smtClean="0">
                <a:latin typeface="Times New Roman" pitchFamily="18" charset="0"/>
                <a:cs typeface="Times New Roman" pitchFamily="18" charset="0"/>
              </a:rPr>
              <a:t>Ramos, C., Augusto, J.C. and Shapiro, D., 2008. Ambient intelligence—the next step for artificial intelligence. </a:t>
            </a:r>
            <a:r>
              <a:rPr lang="en-US" sz="2000" i="1" dirty="0" smtClean="0">
                <a:latin typeface="Times New Roman" pitchFamily="18" charset="0"/>
                <a:cs typeface="Times New Roman" pitchFamily="18" charset="0"/>
              </a:rPr>
              <a:t>IEEE Intelligent Systems</a:t>
            </a:r>
            <a:r>
              <a:rPr lang="en-US" sz="2000" dirty="0" smtClean="0">
                <a:latin typeface="Times New Roman" pitchFamily="18" charset="0"/>
                <a:cs typeface="Times New Roman" pitchFamily="18" charset="0"/>
              </a:rPr>
              <a:t>, </a:t>
            </a:r>
            <a:r>
              <a:rPr lang="en-US" sz="2000" i="1" dirty="0" smtClean="0">
                <a:latin typeface="Times New Roman" pitchFamily="18" charset="0"/>
                <a:cs typeface="Times New Roman" pitchFamily="18" charset="0"/>
              </a:rPr>
              <a:t>23</a:t>
            </a:r>
            <a:r>
              <a:rPr lang="en-US" sz="2000" dirty="0" smtClean="0">
                <a:latin typeface="Times New Roman" pitchFamily="18" charset="0"/>
                <a:cs typeface="Times New Roman" pitchFamily="18" charset="0"/>
              </a:rPr>
              <a:t>(2), pp.15-18.</a:t>
            </a:r>
          </a:p>
          <a:p>
            <a:pPr algn="just">
              <a:lnSpc>
                <a:spcPct val="150000"/>
              </a:lnSpc>
            </a:pPr>
            <a:r>
              <a:rPr lang="en-US" sz="2000" dirty="0" smtClean="0">
                <a:latin typeface="Times New Roman" pitchFamily="18" charset="0"/>
                <a:cs typeface="Times New Roman" pitchFamily="18" charset="0"/>
              </a:rPr>
              <a:t> Zhang, J., Zhan, Z.H., Lin, Y., Chen, N., Gong, Y.J., Zhong, J.H., Chung, H.S., Li, Y. and Shi, Y.H., 2011. Evolutionary computation meets machine learning: A survey. </a:t>
            </a:r>
            <a:r>
              <a:rPr lang="en-US" sz="2000" i="1" dirty="0" smtClean="0">
                <a:latin typeface="Times New Roman" pitchFamily="18" charset="0"/>
                <a:cs typeface="Times New Roman" pitchFamily="18" charset="0"/>
              </a:rPr>
              <a:t>IEEE Computational Intelligence Magazine</a:t>
            </a:r>
            <a:r>
              <a:rPr lang="en-US" sz="2000" dirty="0" smtClean="0">
                <a:latin typeface="Times New Roman" pitchFamily="18" charset="0"/>
                <a:cs typeface="Times New Roman" pitchFamily="18" charset="0"/>
              </a:rPr>
              <a:t>, </a:t>
            </a:r>
            <a:r>
              <a:rPr lang="en-US" sz="2000" i="1" dirty="0" smtClean="0">
                <a:latin typeface="Times New Roman" pitchFamily="18" charset="0"/>
                <a:cs typeface="Times New Roman" pitchFamily="18" charset="0"/>
              </a:rPr>
              <a:t>6</a:t>
            </a:r>
            <a:r>
              <a:rPr lang="en-US" sz="2000" dirty="0" smtClean="0">
                <a:latin typeface="Times New Roman" pitchFamily="18" charset="0"/>
                <a:cs typeface="Times New Roman" pitchFamily="18" charset="0"/>
              </a:rPr>
              <a:t>(4), pp.68-75. </a:t>
            </a:r>
          </a:p>
          <a:p>
            <a:pPr algn="just">
              <a:lnSpc>
                <a:spcPct val="150000"/>
              </a:lnSpc>
            </a:pPr>
            <a:r>
              <a:rPr lang="en-US" sz="2000" dirty="0" smtClean="0">
                <a:latin typeface="Times New Roman" pitchFamily="18" charset="0"/>
                <a:cs typeface="Times New Roman" pitchFamily="18" charset="0"/>
              </a:rPr>
              <a:t> O’Shea, T. and Hoydis, J., 2017. An introduction to deep learning for the physical layer. </a:t>
            </a:r>
            <a:r>
              <a:rPr lang="en-US" sz="2000" i="1" dirty="0" smtClean="0">
                <a:latin typeface="Times New Roman" pitchFamily="18" charset="0"/>
                <a:cs typeface="Times New Roman" pitchFamily="18" charset="0"/>
              </a:rPr>
              <a:t>IEEE Transactions on Cognitive Communications and Networking</a:t>
            </a:r>
            <a:r>
              <a:rPr lang="en-US" sz="2000" dirty="0" smtClean="0">
                <a:latin typeface="Times New Roman" pitchFamily="18" charset="0"/>
                <a:cs typeface="Times New Roman" pitchFamily="18" charset="0"/>
              </a:rPr>
              <a:t>, </a:t>
            </a:r>
            <a:r>
              <a:rPr lang="en-US" sz="2000" i="1"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(4), pp.563-575.</a:t>
            </a:r>
          </a:p>
          <a:p>
            <a:pPr algn="just">
              <a:lnSpc>
                <a:spcPct val="150000"/>
              </a:lnSpc>
            </a:pPr>
            <a:r>
              <a:rPr lang="en-US" sz="2000" dirty="0" err="1" smtClean="0">
                <a:latin typeface="Times New Roman" pitchFamily="18" charset="0"/>
                <a:cs typeface="Times New Roman" pitchFamily="18" charset="0"/>
              </a:rPr>
              <a:t>Palangi</a:t>
            </a:r>
            <a:r>
              <a:rPr lang="en-US" sz="2000" dirty="0" smtClean="0">
                <a:latin typeface="Times New Roman" pitchFamily="18" charset="0"/>
                <a:cs typeface="Times New Roman" pitchFamily="18" charset="0"/>
              </a:rPr>
              <a:t>, H., Deng, L., </a:t>
            </a:r>
            <a:r>
              <a:rPr lang="en-US" sz="2000" dirty="0" err="1" smtClean="0">
                <a:latin typeface="Times New Roman" pitchFamily="18" charset="0"/>
                <a:cs typeface="Times New Roman" pitchFamily="18" charset="0"/>
              </a:rPr>
              <a:t>Shen</a:t>
            </a:r>
            <a:r>
              <a:rPr lang="en-US" sz="2000" dirty="0" smtClean="0">
                <a:latin typeface="Times New Roman" pitchFamily="18" charset="0"/>
                <a:cs typeface="Times New Roman" pitchFamily="18" charset="0"/>
              </a:rPr>
              <a:t>, Y., </a:t>
            </a:r>
            <a:r>
              <a:rPr lang="en-US" sz="2000" dirty="0" err="1" smtClean="0">
                <a:latin typeface="Times New Roman" pitchFamily="18" charset="0"/>
                <a:cs typeface="Times New Roman" pitchFamily="18" charset="0"/>
              </a:rPr>
              <a:t>Gao</a:t>
            </a:r>
            <a:r>
              <a:rPr lang="en-US" sz="2000" dirty="0" smtClean="0">
                <a:latin typeface="Times New Roman" pitchFamily="18" charset="0"/>
                <a:cs typeface="Times New Roman" pitchFamily="18" charset="0"/>
              </a:rPr>
              <a:t>, J., He, X., Chen, J., Song, X. and Ward, R., 2016. Deep sentence embedding using long short-term memory networks: Analysis and application to information retrieval. </a:t>
            </a:r>
            <a:r>
              <a:rPr lang="en-US" sz="2000" i="1" dirty="0" smtClean="0">
                <a:latin typeface="Times New Roman" pitchFamily="18" charset="0"/>
                <a:cs typeface="Times New Roman" pitchFamily="18" charset="0"/>
              </a:rPr>
              <a:t>IEEE/ACM Transactions on Audio, Speech, and Language Processing</a:t>
            </a:r>
            <a:r>
              <a:rPr lang="en-US" sz="2000" dirty="0" smtClean="0">
                <a:latin typeface="Times New Roman" pitchFamily="18" charset="0"/>
                <a:cs typeface="Times New Roman" pitchFamily="18" charset="0"/>
              </a:rPr>
              <a:t>, </a:t>
            </a:r>
            <a:r>
              <a:rPr lang="en-US" sz="2000" i="1" dirty="0" smtClean="0">
                <a:latin typeface="Times New Roman" pitchFamily="18" charset="0"/>
                <a:cs typeface="Times New Roman" pitchFamily="18" charset="0"/>
              </a:rPr>
              <a:t>24</a:t>
            </a:r>
            <a:r>
              <a:rPr lang="en-US" sz="2000" dirty="0" smtClean="0">
                <a:latin typeface="Times New Roman" pitchFamily="18" charset="0"/>
                <a:cs typeface="Times New Roman" pitchFamily="18" charset="0"/>
              </a:rPr>
              <a:t>(4), pp.694-707.</a:t>
            </a:r>
          </a:p>
          <a:p>
            <a:pPr marL="0" indent="0" algn="ctr">
              <a:buNone/>
            </a:pPr>
            <a:endParaRPr lang="en-IN" sz="2000" b="1" i="1" dirty="0">
              <a:latin typeface="Times New Roman" pitchFamily="18" charset="0"/>
              <a:cs typeface="Times New Roman" pitchFamily="18" charset="0"/>
            </a:endParaRPr>
          </a:p>
        </p:txBody>
      </p:sp>
      <p:sp>
        <p:nvSpPr>
          <p:cNvPr id="4" name="Slide Number Placeholder 3">
            <a:extLst>
              <a:ext uri="{FF2B5EF4-FFF2-40B4-BE49-F238E27FC236}">
                <a16:creationId xmlns="" xmlns:a16="http://schemas.microsoft.com/office/drawing/2014/main" id="{485BD4DF-4043-4386-88DE-5D286BBBCF5A}"/>
              </a:ext>
            </a:extLst>
          </p:cNvPr>
          <p:cNvSpPr>
            <a:spLocks noGrp="1"/>
          </p:cNvSpPr>
          <p:nvPr>
            <p:ph type="sldNum" sz="quarter" idx="12"/>
          </p:nvPr>
        </p:nvSpPr>
        <p:spPr>
          <a:xfrm>
            <a:off x="11841998" y="6444338"/>
            <a:ext cx="350004" cy="413665"/>
          </a:xfrm>
        </p:spPr>
        <p:txBody>
          <a:bodyPr>
            <a:normAutofit/>
          </a:bodyPr>
          <a:lstStyle/>
          <a:p>
            <a:fld id="{CE2F3C8B-18F7-4EFE-AAB4-6E6C40AC490B}" type="slidenum">
              <a:rPr lang="en-IN" smtClean="0">
                <a:solidFill>
                  <a:schemeClr val="tx1"/>
                </a:solidFill>
              </a:rPr>
              <a:pPr/>
              <a:t>50</a:t>
            </a:fld>
            <a:endParaRPr lang="en-IN" dirty="0">
              <a:solidFill>
                <a:schemeClr val="tx1"/>
              </a:solidFill>
            </a:endParaRPr>
          </a:p>
        </p:txBody>
      </p:sp>
    </p:spTree>
    <p:extLst>
      <p:ext uri="{BB962C8B-B14F-4D97-AF65-F5344CB8AC3E}">
        <p14:creationId xmlns="" xmlns:p14="http://schemas.microsoft.com/office/powerpoint/2010/main" val="191565531"/>
      </p:ext>
    </p:extLst>
  </p:cSld>
  <p:clrMapOvr>
    <a:masterClrMapping/>
  </p:clrMapOvr>
  <p:transition spd="med">
    <p:pull dir="d"/>
    <p:sndAc>
      <p:stSnd>
        <p:snd r:embed="rId2" name="arrow.wav" builtIn="1"/>
      </p:stSnd>
    </p:sndAc>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109F575-AF14-4DAE-99E9-E6B41B33BB87}"/>
              </a:ext>
            </a:extLst>
          </p:cNvPr>
          <p:cNvSpPr>
            <a:spLocks noGrp="1"/>
          </p:cNvSpPr>
          <p:nvPr>
            <p:ph idx="1"/>
          </p:nvPr>
        </p:nvSpPr>
        <p:spPr>
          <a:xfrm>
            <a:off x="838203" y="1"/>
            <a:ext cx="10515600" cy="6176963"/>
          </a:xfrm>
        </p:spPr>
        <p:txBody>
          <a:bodyPr>
            <a:normAutofit/>
          </a:bodyPr>
          <a:lstStyle/>
          <a:p>
            <a:pPr marL="0" indent="0" algn="ctr">
              <a:buNone/>
            </a:pPr>
            <a:endParaRPr lang="en-IN" sz="4400" b="1" i="1" dirty="0">
              <a:latin typeface="Times New Roman" panose="02020603050405020304" pitchFamily="18" charset="0"/>
              <a:cs typeface="Times New Roman" panose="02020603050405020304" pitchFamily="18" charset="0"/>
            </a:endParaRPr>
          </a:p>
          <a:p>
            <a:pPr marL="0" indent="0" algn="ctr">
              <a:buNone/>
            </a:pPr>
            <a:endParaRPr lang="en-IN" sz="4400" b="1" i="1" dirty="0">
              <a:latin typeface="Times New Roman" panose="02020603050405020304" pitchFamily="18" charset="0"/>
              <a:cs typeface="Times New Roman" panose="02020603050405020304" pitchFamily="18" charset="0"/>
            </a:endParaRPr>
          </a:p>
          <a:p>
            <a:pPr marL="0" indent="0" algn="ctr">
              <a:buNone/>
            </a:pPr>
            <a:endParaRPr lang="en-IN" sz="4400" b="1" i="1" dirty="0">
              <a:latin typeface="Times New Roman" panose="02020603050405020304" pitchFamily="18" charset="0"/>
              <a:cs typeface="Times New Roman" panose="02020603050405020304" pitchFamily="18" charset="0"/>
            </a:endParaRPr>
          </a:p>
          <a:p>
            <a:pPr marL="0" indent="0" algn="ctr">
              <a:buNone/>
            </a:pPr>
            <a:endParaRPr lang="en-IN" sz="4400" b="1" i="1" dirty="0">
              <a:latin typeface="Times New Roman" panose="02020603050405020304" pitchFamily="18" charset="0"/>
              <a:cs typeface="Times New Roman" panose="02020603050405020304" pitchFamily="18" charset="0"/>
            </a:endParaRPr>
          </a:p>
          <a:p>
            <a:pPr marL="0" indent="0" algn="ctr">
              <a:buNone/>
            </a:pPr>
            <a:r>
              <a:rPr lang="en-IN" sz="4400" b="1" i="1" dirty="0">
                <a:latin typeface="Times New Roman" panose="02020603050405020304" pitchFamily="18" charset="0"/>
                <a:cs typeface="Times New Roman" panose="02020603050405020304" pitchFamily="18" charset="0"/>
              </a:rPr>
              <a:t>THANK YOU</a:t>
            </a:r>
          </a:p>
        </p:txBody>
      </p:sp>
      <p:sp>
        <p:nvSpPr>
          <p:cNvPr id="2" name="Slide Number Placeholder 1">
            <a:extLst>
              <a:ext uri="{FF2B5EF4-FFF2-40B4-BE49-F238E27FC236}">
                <a16:creationId xmlns="" xmlns:a16="http://schemas.microsoft.com/office/drawing/2014/main" id="{C2EBF550-6CD0-49EC-AA73-B59EB8B8C353}"/>
              </a:ext>
            </a:extLst>
          </p:cNvPr>
          <p:cNvSpPr>
            <a:spLocks noGrp="1"/>
          </p:cNvSpPr>
          <p:nvPr>
            <p:ph type="sldNum" sz="quarter" idx="12"/>
          </p:nvPr>
        </p:nvSpPr>
        <p:spPr>
          <a:xfrm>
            <a:off x="11795501" y="6459836"/>
            <a:ext cx="396499" cy="398167"/>
          </a:xfrm>
        </p:spPr>
        <p:txBody>
          <a:bodyPr>
            <a:normAutofit/>
          </a:bodyPr>
          <a:lstStyle/>
          <a:p>
            <a:fld id="{CE2F3C8B-18F7-4EFE-AAB4-6E6C40AC490B}" type="slidenum">
              <a:rPr lang="en-IN" smtClean="0">
                <a:solidFill>
                  <a:schemeClr val="tx1"/>
                </a:solidFill>
              </a:rPr>
              <a:pPr/>
              <a:t>51</a:t>
            </a:fld>
            <a:endParaRPr lang="en-IN" dirty="0">
              <a:solidFill>
                <a:schemeClr val="tx1"/>
              </a:solidFill>
            </a:endParaRPr>
          </a:p>
        </p:txBody>
      </p:sp>
    </p:spTree>
    <p:extLst>
      <p:ext uri="{BB962C8B-B14F-4D97-AF65-F5344CB8AC3E}">
        <p14:creationId xmlns="" xmlns:p14="http://schemas.microsoft.com/office/powerpoint/2010/main" val="518389991"/>
      </p:ext>
    </p:extLst>
  </p:cSld>
  <p:clrMapOvr>
    <a:masterClrMapping/>
  </p:clrMapOvr>
  <p:transition spd="med">
    <p:pull dir="d"/>
    <p:sndAc>
      <p:stSnd>
        <p:snd r:embed="rId2" name="arrow.wav" builtIn="1"/>
      </p:stSnd>
    </p:sndAc>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154004"/>
            <a:ext cx="10911840" cy="702644"/>
          </a:xfrm>
        </p:spPr>
        <p:txBody>
          <a:bodyPr>
            <a:normAutofit/>
          </a:bodyPr>
          <a:lstStyle/>
          <a:p>
            <a:r>
              <a:rPr lang="en-GB" dirty="0" smtClean="0"/>
              <a:t>         BASE PAPER INTRODUCTION</a:t>
            </a:r>
            <a:endParaRPr lang="en-US" dirty="0"/>
          </a:p>
        </p:txBody>
      </p:sp>
      <p:sp>
        <p:nvSpPr>
          <p:cNvPr id="4" name="Slide Number Placeholder 3"/>
          <p:cNvSpPr>
            <a:spLocks noGrp="1"/>
          </p:cNvSpPr>
          <p:nvPr>
            <p:ph type="sldNum" sz="quarter" idx="12"/>
          </p:nvPr>
        </p:nvSpPr>
        <p:spPr/>
        <p:txBody>
          <a:bodyPr/>
          <a:lstStyle/>
          <a:p>
            <a:fld id="{CE2F3C8B-18F7-4EFE-AAB4-6E6C40AC490B}" type="slidenum">
              <a:rPr lang="en-IN" smtClean="0"/>
              <a:pPr/>
              <a:t>6</a:t>
            </a:fld>
            <a:endParaRPr lang="en-IN" dirty="0"/>
          </a:p>
        </p:txBody>
      </p:sp>
      <p:pic>
        <p:nvPicPr>
          <p:cNvPr id="5" name="Picture 4" descr="BASE PAPER.png"/>
          <p:cNvPicPr>
            <a:picLocks noChangeAspect="1"/>
          </p:cNvPicPr>
          <p:nvPr/>
        </p:nvPicPr>
        <p:blipFill>
          <a:blip r:embed="rId3"/>
          <a:stretch>
            <a:fillRect/>
          </a:stretch>
        </p:blipFill>
        <p:spPr>
          <a:xfrm>
            <a:off x="6015788" y="770019"/>
            <a:ext cx="6176212" cy="5943601"/>
          </a:xfrm>
          <a:prstGeom prst="rect">
            <a:avLst/>
          </a:prstGeom>
        </p:spPr>
      </p:pic>
      <p:pic>
        <p:nvPicPr>
          <p:cNvPr id="4098" name="Picture 2"/>
          <p:cNvPicPr>
            <a:picLocks noChangeAspect="1" noChangeArrowheads="1"/>
          </p:cNvPicPr>
          <p:nvPr/>
        </p:nvPicPr>
        <p:blipFill>
          <a:blip r:embed="rId4"/>
          <a:srcRect l="26842" t="28632" r="40790" b="20140"/>
          <a:stretch>
            <a:fillRect/>
          </a:stretch>
        </p:blipFill>
        <p:spPr bwMode="auto">
          <a:xfrm>
            <a:off x="471638" y="866274"/>
            <a:ext cx="5409398" cy="5380522"/>
          </a:xfrm>
          <a:prstGeom prst="rect">
            <a:avLst/>
          </a:prstGeom>
          <a:noFill/>
          <a:ln w="9525">
            <a:noFill/>
            <a:miter lim="800000"/>
            <a:headEnd/>
            <a:tailEnd/>
          </a:ln>
          <a:effectLst/>
        </p:spPr>
      </p:pic>
    </p:spTree>
  </p:cSld>
  <p:clrMapOvr>
    <a:masterClrMapping/>
  </p:clrMapOvr>
  <p:transition spd="med">
    <p:pull dir="d"/>
    <p:sndAc>
      <p:stSnd>
        <p:snd r:embed="rId2" name="arrow.wav" builtIn="1"/>
      </p:stSnd>
    </p:sndAc>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356136"/>
            <a:ext cx="10911840" cy="904774"/>
          </a:xfrm>
        </p:spPr>
        <p:txBody>
          <a:bodyPr>
            <a:normAutofit/>
          </a:bodyPr>
          <a:lstStyle/>
          <a:p>
            <a:r>
              <a:rPr lang="en-GB" dirty="0" smtClean="0"/>
              <a:t> FRAMEWORK FOR SENTIMENT ANALYSIS  </a:t>
            </a:r>
            <a:endParaRPr lang="en-US" dirty="0"/>
          </a:p>
        </p:txBody>
      </p:sp>
      <p:pic>
        <p:nvPicPr>
          <p:cNvPr id="5" name="Content Placeholder 4" descr="BASE PAPER PROCESS.png"/>
          <p:cNvPicPr>
            <a:picLocks noGrp="1" noChangeAspect="1"/>
          </p:cNvPicPr>
          <p:nvPr>
            <p:ph idx="1"/>
          </p:nvPr>
        </p:nvPicPr>
        <p:blipFill>
          <a:blip r:embed="rId3"/>
          <a:stretch>
            <a:fillRect/>
          </a:stretch>
        </p:blipFill>
        <p:spPr>
          <a:xfrm>
            <a:off x="529388" y="1685739"/>
            <a:ext cx="11146055" cy="4811314"/>
          </a:xfrm>
        </p:spPr>
      </p:pic>
      <p:sp>
        <p:nvSpPr>
          <p:cNvPr id="4" name="Slide Number Placeholder 3"/>
          <p:cNvSpPr>
            <a:spLocks noGrp="1"/>
          </p:cNvSpPr>
          <p:nvPr>
            <p:ph type="sldNum" sz="quarter" idx="12"/>
          </p:nvPr>
        </p:nvSpPr>
        <p:spPr/>
        <p:txBody>
          <a:bodyPr/>
          <a:lstStyle/>
          <a:p>
            <a:fld id="{CE2F3C8B-18F7-4EFE-AAB4-6E6C40AC490B}" type="slidenum">
              <a:rPr lang="en-IN" smtClean="0"/>
              <a:pPr/>
              <a:t>7</a:t>
            </a:fld>
            <a:endParaRPr lang="en-IN" dirty="0"/>
          </a:p>
        </p:txBody>
      </p:sp>
    </p:spTree>
  </p:cSld>
  <p:clrMapOvr>
    <a:masterClrMapping/>
  </p:clrMapOvr>
  <p:transition spd="med">
    <p:pull dir="d"/>
    <p:sndAc>
      <p:stSnd>
        <p:snd r:embed="rId2" name="arrow.wav" builtIn="1"/>
      </p:stSnd>
    </p:sndAc>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221382"/>
            <a:ext cx="10911840" cy="548639"/>
          </a:xfrm>
        </p:spPr>
        <p:txBody>
          <a:bodyPr>
            <a:normAutofit fontScale="90000"/>
          </a:bodyPr>
          <a:lstStyle/>
          <a:p>
            <a:r>
              <a:rPr lang="en-GB" dirty="0" smtClean="0"/>
              <a:t>                 STUDY OF LITRATURE </a:t>
            </a:r>
            <a:endParaRPr lang="en-US" dirty="0"/>
          </a:p>
        </p:txBody>
      </p:sp>
      <p:graphicFrame>
        <p:nvGraphicFramePr>
          <p:cNvPr id="5" name="Content Placeholder 4"/>
          <p:cNvGraphicFramePr>
            <a:graphicFrameLocks noGrp="1"/>
          </p:cNvGraphicFramePr>
          <p:nvPr>
            <p:ph idx="1"/>
          </p:nvPr>
        </p:nvGraphicFramePr>
        <p:xfrm>
          <a:off x="0" y="695425"/>
          <a:ext cx="12192000" cy="6378476"/>
        </p:xfrm>
        <a:graphic>
          <a:graphicData uri="http://schemas.openxmlformats.org/drawingml/2006/table">
            <a:tbl>
              <a:tblPr firstRow="1" bandRow="1">
                <a:tableStyleId>{5C22544A-7EE6-4342-B048-85BDC9FD1C3A}</a:tableStyleId>
              </a:tblPr>
              <a:tblGrid>
                <a:gridCol w="3048000"/>
                <a:gridCol w="3048000"/>
                <a:gridCol w="3048000"/>
                <a:gridCol w="3048000"/>
              </a:tblGrid>
              <a:tr h="1452804">
                <a:tc>
                  <a:txBody>
                    <a:bodyPr/>
                    <a:lstStyle/>
                    <a:p>
                      <a:r>
                        <a:rPr lang="en-GB" dirty="0" smtClean="0"/>
                        <a:t>TITLE , AUTHOR ,YEAR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METHODOLGY</a:t>
                      </a:r>
                      <a:endParaRPr lang="en-US" dirty="0" smtClean="0"/>
                    </a:p>
                    <a:p>
                      <a:endParaRPr lang="en-US" dirty="0"/>
                    </a:p>
                  </a:txBody>
                  <a:tcPr/>
                </a:tc>
                <a:tc>
                  <a:txBody>
                    <a:bodyPr/>
                    <a:lstStyle/>
                    <a:p>
                      <a:r>
                        <a:rPr lang="en-GB" dirty="0" smtClean="0"/>
                        <a:t>        FINDING</a:t>
                      </a:r>
                      <a:endParaRPr lang="en-US" dirty="0"/>
                    </a:p>
                  </a:txBody>
                  <a:tcPr/>
                </a:tc>
                <a:tc>
                  <a:txBody>
                    <a:bodyPr/>
                    <a:lstStyle/>
                    <a:p>
                      <a:r>
                        <a:rPr lang="en-GB" baseline="0" dirty="0" smtClean="0"/>
                        <a:t>           GAPS</a:t>
                      </a:r>
                      <a:endParaRPr lang="en-US" dirty="0"/>
                    </a:p>
                  </a:txBody>
                  <a:tcPr>
                    <a:lnT w="12700" cmpd="sng">
                      <a:noFill/>
                    </a:lnT>
                  </a:tcPr>
                </a:tc>
              </a:tr>
              <a:tr h="1804454">
                <a:tc>
                  <a:txBody>
                    <a:bodyPr/>
                    <a:lstStyle/>
                    <a:p>
                      <a:r>
                        <a:rPr kumimoji="0" lang="en-US" sz="1200" i="0" kern="1200" dirty="0" smtClean="0">
                          <a:solidFill>
                            <a:schemeClr val="dk1"/>
                          </a:solidFill>
                          <a:latin typeface="Times New Roman" pitchFamily="18" charset="0"/>
                          <a:ea typeface="+mn-ea"/>
                          <a:cs typeface="Times New Roman" pitchFamily="18" charset="0"/>
                        </a:rPr>
                        <a:t>R. Wankhede and A. N. Thakare, “Design approach for accuracy in movies reviews using sentiment analysis, in 2017 International conference of Electronics, Communication and Aerospace Technology (ICECA), </a:t>
                      </a:r>
                      <a:endParaRPr lang="en-US" sz="1200" i="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The author proposed the Random Forest method, for movie reviews data set in predicting the sentiment. The model when compared with Support Vector Machine (SVM), Hybrid SVM, Max Entropy, NB. By comparing the accuracy, </a:t>
                      </a:r>
                      <a:endParaRPr lang="en-US"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author found that Random forest is giving a better accuracy of 90% when compared to other algorithms </a:t>
                      </a:r>
                    </a:p>
                    <a:p>
                      <a:endParaRPr lang="en-US" sz="1200" dirty="0" smtClean="0"/>
                    </a:p>
                    <a:p>
                      <a:endParaRPr lang="en-US" sz="1200" dirty="0"/>
                    </a:p>
                  </a:txBody>
                  <a:tcPr/>
                </a:tc>
                <a:tc>
                  <a:txBody>
                    <a:bodyPr/>
                    <a:lstStyle/>
                    <a:p>
                      <a:r>
                        <a:rPr lang="en-US" sz="1200" dirty="0" smtClean="0">
                          <a:latin typeface="Times New Roman" pitchFamily="18" charset="0"/>
                          <a:cs typeface="Times New Roman" pitchFamily="18" charset="0"/>
                        </a:rPr>
                        <a:t>With supervised learning methods is that we need to have well defined labelled data otherwise the training and testing is difficult to perform. A large amount of training set is required. x Data collection is tedious</a:t>
                      </a:r>
                    </a:p>
                    <a:p>
                      <a:endParaRPr lang="en-US" sz="1800" dirty="0" smtClean="0">
                        <a:latin typeface="Times New Roman" pitchFamily="18" charset="0"/>
                        <a:cs typeface="Times New Roman" pitchFamily="18" charset="0"/>
                      </a:endParaRPr>
                    </a:p>
                    <a:p>
                      <a:endParaRPr lang="en-US" dirty="0"/>
                    </a:p>
                  </a:txBody>
                  <a:tcPr/>
                </a:tc>
              </a:tr>
              <a:tr h="1463071">
                <a:tc>
                  <a:txBody>
                    <a:bodyPr/>
                    <a:lstStyle/>
                    <a:p>
                      <a:pPr lvl="0"/>
                      <a:r>
                        <a:rPr kumimoji="0" lang="en-US" sz="1200" kern="1200" dirty="0" smtClean="0">
                          <a:solidFill>
                            <a:schemeClr val="dk1"/>
                          </a:solidFill>
                          <a:latin typeface="Times New Roman" pitchFamily="18" charset="0"/>
                          <a:ea typeface="+mn-ea"/>
                          <a:cs typeface="Times New Roman" pitchFamily="18" charset="0"/>
                        </a:rPr>
                        <a:t> L. Dey, S. Chakraborty, A. Biswas, B. Bose, and S. Tiwari, “Sentiment Analysis of</a:t>
                      </a:r>
                      <a:r>
                        <a:rPr kumimoji="0" lang="en-US" sz="1200" kern="1200" baseline="0" dirty="0" smtClean="0">
                          <a:solidFill>
                            <a:schemeClr val="dk1"/>
                          </a:solidFill>
                          <a:latin typeface="Times New Roman" pitchFamily="18" charset="0"/>
                          <a:ea typeface="+mn-ea"/>
                          <a:cs typeface="Times New Roman" pitchFamily="18" charset="0"/>
                        </a:rPr>
                        <a:t> </a:t>
                      </a:r>
                      <a:r>
                        <a:rPr kumimoji="0" lang="en-US" sz="1200" kern="1200" dirty="0" smtClean="0">
                          <a:solidFill>
                            <a:schemeClr val="dk1"/>
                          </a:solidFill>
                          <a:latin typeface="Times New Roman" pitchFamily="18" charset="0"/>
                          <a:ea typeface="+mn-ea"/>
                          <a:cs typeface="Times New Roman" pitchFamily="18" charset="0"/>
                        </a:rPr>
                        <a:t>Review Datasets Using Naïve Bayes‘ and K-NN Classifier,” </a:t>
                      </a:r>
                      <a:r>
                        <a:rPr kumimoji="0" lang="en-US" sz="1200" i="0" kern="1200" dirty="0" smtClean="0">
                          <a:solidFill>
                            <a:schemeClr val="dk1"/>
                          </a:solidFill>
                          <a:latin typeface="Times New Roman" pitchFamily="18" charset="0"/>
                          <a:ea typeface="+mn-ea"/>
                          <a:cs typeface="Times New Roman" pitchFamily="18" charset="0"/>
                        </a:rPr>
                        <a:t>Int. J. Inf. Eng. Electron. Bus.,, Jul. 2016.</a:t>
                      </a:r>
                    </a:p>
                    <a:p>
                      <a:endParaRPr lang="en-US" dirty="0"/>
                    </a:p>
                  </a:txBody>
                  <a:tcPr/>
                </a:tc>
                <a:tc>
                  <a:txBody>
                    <a:bodyPr/>
                    <a:lstStyle/>
                    <a:p>
                      <a:r>
                        <a:rPr lang="en-US" sz="1200" dirty="0" smtClean="0">
                          <a:latin typeface="Times New Roman" pitchFamily="18" charset="0"/>
                          <a:cs typeface="Times New Roman" pitchFamily="18" charset="0"/>
                        </a:rPr>
                        <a:t>The author concludes that the Naive Bayes algorithm gives better results when compared with K-NN based on the experiment results. The experiment is conducted on movie reviews dataset using two supervised algorithms (NB and K-NN). NB approach outperforms K-NN giving 80% accuracy. </a:t>
                      </a:r>
                      <a:endParaRPr lang="en-US" sz="12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itchFamily="18" charset="0"/>
                          <a:cs typeface="Times New Roman" pitchFamily="18" charset="0"/>
                        </a:rPr>
                        <a:t>Since the accuracy of Naïve Bayes algorithm is high in giving better results for movie reviews dataset, it is considered to use in this research to know whether it performs the same on the selected dataset of Twitter data.</a:t>
                      </a:r>
                    </a:p>
                    <a:p>
                      <a:endParaRPr lang="en-US" dirty="0"/>
                    </a:p>
                  </a:txBody>
                  <a:tcPr/>
                </a:tc>
                <a:tc>
                  <a:txBody>
                    <a:bodyPr/>
                    <a:lstStyle/>
                    <a:p>
                      <a:r>
                        <a:rPr lang="en-US" sz="1400" dirty="0" smtClean="0">
                          <a:latin typeface="Times New Roman" pitchFamily="18" charset="0"/>
                          <a:cs typeface="Times New Roman" pitchFamily="18" charset="0"/>
                        </a:rPr>
                        <a:t>Classifier trained on the texts in one domain in most cases does not work with other domains.</a:t>
                      </a:r>
                    </a:p>
                    <a:p>
                      <a:r>
                        <a:rPr lang="en-US" sz="1200" dirty="0" smtClean="0">
                          <a:latin typeface="Times New Roman" pitchFamily="18" charset="0"/>
                          <a:cs typeface="Times New Roman" pitchFamily="18" charset="0"/>
                        </a:rPr>
                        <a:t>Large storage required. x Computationally intensive recall.</a:t>
                      </a:r>
                      <a:endParaRPr lang="en-US" sz="1200" dirty="0">
                        <a:latin typeface="Times New Roman" pitchFamily="18" charset="0"/>
                        <a:cs typeface="Times New Roman" pitchFamily="18" charset="0"/>
                      </a:endParaRPr>
                    </a:p>
                  </a:txBody>
                  <a:tcPr/>
                </a:tc>
              </a:tr>
              <a:tr h="1658147">
                <a:tc>
                  <a:txBody>
                    <a:bodyPr/>
                    <a:lstStyle/>
                    <a:p>
                      <a:r>
                        <a:rPr kumimoji="0" lang="en-US" sz="1200" kern="1200" dirty="0" smtClean="0">
                          <a:solidFill>
                            <a:schemeClr val="dk1"/>
                          </a:solidFill>
                          <a:latin typeface="Times New Roman" pitchFamily="18" charset="0"/>
                          <a:ea typeface="+mn-ea"/>
                          <a:cs typeface="Times New Roman" pitchFamily="18" charset="0"/>
                        </a:rPr>
                        <a:t>Active Learning for Telugu Sentiment Analysis.”Active_Learning_for_Telugu_Sentiment_Analysis</a:t>
                      </a:r>
                      <a:endParaRPr lang="en-US" sz="1200" dirty="0">
                        <a:latin typeface="Times New Roman" pitchFamily="18" charset="0"/>
                        <a:cs typeface="Times New Roman" pitchFamily="18" charset="0"/>
                      </a:endParaRPr>
                    </a:p>
                  </a:txBody>
                  <a:tcPr/>
                </a:tc>
                <a:tc>
                  <a:txBody>
                    <a:bodyPr/>
                    <a:lstStyle/>
                    <a:p>
                      <a:r>
                        <a:rPr lang="en-US" sz="1200" dirty="0" smtClean="0">
                          <a:latin typeface="Times New Roman" pitchFamily="18" charset="0"/>
                          <a:cs typeface="Times New Roman" pitchFamily="18" charset="0"/>
                        </a:rPr>
                        <a:t>The author addressed the problem for annotating labels for unlabeled Telugu data using limited dataset. To handle this hybrid approach is proposed by combining different query selection strategy framework to increase more accurate training data instances with smaller datasets. For this, the author used SVM, XG boost</a:t>
                      </a:r>
                      <a:endParaRPr lang="en-US" sz="1200" dirty="0">
                        <a:latin typeface="Times New Roman" pitchFamily="18" charset="0"/>
                        <a:cs typeface="Times New Roman" pitchFamily="18" charset="0"/>
                      </a:endParaRPr>
                    </a:p>
                  </a:txBody>
                  <a:tcPr/>
                </a:tc>
                <a:tc>
                  <a:txBody>
                    <a:bodyPr/>
                    <a:lstStyle/>
                    <a:p>
                      <a:r>
                        <a:rPr lang="en-US" sz="1200" dirty="0" smtClean="0">
                          <a:latin typeface="Times New Roman" pitchFamily="18" charset="0"/>
                          <a:cs typeface="Times New Roman" pitchFamily="18" charset="0"/>
                        </a:rPr>
                        <a:t>Since the precision of XGBoost algorithm is high in giving better results for the unlabeled dataset, it is considered to use in this research to know whether it performs the same on the selected dataset of Twitter data and to know its accuracy value</a:t>
                      </a:r>
                      <a:endParaRPr lang="en-US" sz="1200" dirty="0">
                        <a:latin typeface="Times New Roman" pitchFamily="18" charset="0"/>
                        <a:cs typeface="Times New Roman" pitchFamily="18" charset="0"/>
                      </a:endParaRPr>
                    </a:p>
                  </a:txBody>
                  <a:tcPr/>
                </a:tc>
                <a:tc>
                  <a:txBody>
                    <a:bodyPr/>
                    <a:lstStyle/>
                    <a:p>
                      <a:endParaRPr lang="en-US" dirty="0"/>
                    </a:p>
                  </a:txBody>
                  <a:tcPr/>
                </a:tc>
              </a:tr>
            </a:tbl>
          </a:graphicData>
        </a:graphic>
      </p:graphicFrame>
      <p:sp>
        <p:nvSpPr>
          <p:cNvPr id="4" name="Slide Number Placeholder 3"/>
          <p:cNvSpPr>
            <a:spLocks noGrp="1"/>
          </p:cNvSpPr>
          <p:nvPr>
            <p:ph type="sldNum" sz="quarter" idx="12"/>
          </p:nvPr>
        </p:nvSpPr>
        <p:spPr/>
        <p:txBody>
          <a:bodyPr/>
          <a:lstStyle/>
          <a:p>
            <a:fld id="{CE2F3C8B-18F7-4EFE-AAB4-6E6C40AC490B}" type="slidenum">
              <a:rPr lang="en-IN" smtClean="0"/>
              <a:pPr/>
              <a:t>8</a:t>
            </a:fld>
            <a:endParaRPr lang="en-IN" dirty="0"/>
          </a:p>
        </p:txBody>
      </p:sp>
    </p:spTree>
  </p:cSld>
  <p:clrMapOvr>
    <a:masterClrMapping/>
  </p:clrMapOvr>
  <p:transition spd="med">
    <p:pull dir="d"/>
    <p:sndAc>
      <p:stSnd>
        <p:snd r:embed="rId2" name="arrow.wav" builtIn="1"/>
      </p:stSnd>
    </p:sndAc>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77517" y="0"/>
            <a:ext cx="11004884" cy="558265"/>
          </a:xfrm>
        </p:spPr>
        <p:txBody>
          <a:bodyPr>
            <a:normAutofit fontScale="90000"/>
          </a:bodyPr>
          <a:lstStyle/>
          <a:p>
            <a:r>
              <a:rPr lang="en-GB" dirty="0" smtClean="0"/>
              <a:t>                       LITRATURE SURVEY</a:t>
            </a:r>
            <a:endParaRPr lang="en-US" dirty="0"/>
          </a:p>
        </p:txBody>
      </p:sp>
      <p:sp>
        <p:nvSpPr>
          <p:cNvPr id="3" name="Content Placeholder 2"/>
          <p:cNvSpPr>
            <a:spLocks noGrp="1"/>
          </p:cNvSpPr>
          <p:nvPr>
            <p:ph idx="1"/>
          </p:nvPr>
        </p:nvSpPr>
        <p:spPr>
          <a:xfrm>
            <a:off x="837397" y="1087656"/>
            <a:ext cx="10745003" cy="5207267"/>
          </a:xfrm>
        </p:spPr>
        <p:txBody>
          <a:bodyPr/>
          <a:lstStyle/>
          <a:p>
            <a:endParaRPr lang="en-US" dirty="0"/>
          </a:p>
        </p:txBody>
      </p:sp>
      <p:sp>
        <p:nvSpPr>
          <p:cNvPr id="4" name="Slide Number Placeholder 3"/>
          <p:cNvSpPr>
            <a:spLocks noGrp="1"/>
          </p:cNvSpPr>
          <p:nvPr>
            <p:ph type="sldNum" sz="quarter" idx="12"/>
          </p:nvPr>
        </p:nvSpPr>
        <p:spPr/>
        <p:txBody>
          <a:bodyPr/>
          <a:lstStyle/>
          <a:p>
            <a:fld id="{CE2F3C8B-18F7-4EFE-AAB4-6E6C40AC490B}" type="slidenum">
              <a:rPr lang="en-IN" smtClean="0"/>
              <a:pPr/>
              <a:t>9</a:t>
            </a:fld>
            <a:endParaRPr lang="en-IN" dirty="0"/>
          </a:p>
        </p:txBody>
      </p:sp>
      <p:graphicFrame>
        <p:nvGraphicFramePr>
          <p:cNvPr id="5" name="Content Placeholder 4"/>
          <p:cNvGraphicFramePr>
            <a:graphicFrameLocks/>
          </p:cNvGraphicFramePr>
          <p:nvPr/>
        </p:nvGraphicFramePr>
        <p:xfrm>
          <a:off x="0" y="-681253"/>
          <a:ext cx="12192000" cy="7691655"/>
        </p:xfrm>
        <a:graphic>
          <a:graphicData uri="http://schemas.openxmlformats.org/drawingml/2006/table">
            <a:tbl>
              <a:tblPr firstRow="1" bandRow="1">
                <a:tableStyleId>{5C22544A-7EE6-4342-B048-85BDC9FD1C3A}</a:tableStyleId>
              </a:tblPr>
              <a:tblGrid>
                <a:gridCol w="3048000"/>
                <a:gridCol w="3048000"/>
                <a:gridCol w="3048000"/>
                <a:gridCol w="3048000"/>
              </a:tblGrid>
              <a:tr h="1433952">
                <a:tc>
                  <a:txBody>
                    <a:bodyPr/>
                    <a:lstStyle/>
                    <a:p>
                      <a:r>
                        <a:rPr lang="en-GB" dirty="0" smtClean="0"/>
                        <a:t>TITLE , AUTHOR ,YEAR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METHODOLGY</a:t>
                      </a:r>
                      <a:endParaRPr lang="en-US" dirty="0" smtClean="0"/>
                    </a:p>
                    <a:p>
                      <a:endParaRPr lang="en-US" dirty="0"/>
                    </a:p>
                  </a:txBody>
                  <a:tcPr/>
                </a:tc>
                <a:tc>
                  <a:txBody>
                    <a:bodyPr/>
                    <a:lstStyle/>
                    <a:p>
                      <a:r>
                        <a:rPr lang="en-GB" dirty="0" smtClean="0"/>
                        <a:t>        FINDING</a:t>
                      </a:r>
                      <a:endParaRPr lang="en-US" dirty="0"/>
                    </a:p>
                  </a:txBody>
                  <a:tcPr/>
                </a:tc>
                <a:tc>
                  <a:txBody>
                    <a:bodyPr/>
                    <a:lstStyle/>
                    <a:p>
                      <a:r>
                        <a:rPr lang="en-GB" baseline="0" dirty="0" smtClean="0"/>
                        <a:t>           GAPS</a:t>
                      </a:r>
                      <a:endParaRPr lang="en-US" dirty="0"/>
                    </a:p>
                  </a:txBody>
                  <a:tcPr/>
                </a:tc>
              </a:tr>
              <a:tr h="1829175">
                <a:tc>
                  <a:txBody>
                    <a:bodyPr/>
                    <a:lstStyle/>
                    <a:p>
                      <a:r>
                        <a:rPr kumimoji="0" lang="en-US" sz="1400" kern="1200" dirty="0" smtClean="0">
                          <a:solidFill>
                            <a:schemeClr val="dk1"/>
                          </a:solidFill>
                          <a:latin typeface="Times New Roman" pitchFamily="18" charset="0"/>
                          <a:ea typeface="+mn-ea"/>
                          <a:cs typeface="Times New Roman" pitchFamily="18" charset="0"/>
                        </a:rPr>
                        <a:t>A. Yenter and A. Verma, “Deep CNN-LSTM with combined kernels from multiple branches for IMDb review sentiment analysis,” </a:t>
                      </a:r>
                      <a:r>
                        <a:rPr kumimoji="0" lang="en-US" sz="1400" i="0" kern="1200" dirty="0" smtClean="0">
                          <a:solidFill>
                            <a:schemeClr val="dk1"/>
                          </a:solidFill>
                          <a:latin typeface="Times New Roman" pitchFamily="18" charset="0"/>
                          <a:ea typeface="+mn-ea"/>
                          <a:cs typeface="Times New Roman" pitchFamily="18" charset="0"/>
                        </a:rPr>
                        <a:t>in 2017 IEEE 8th Annual Ubiquitous Computing, Electronics and Mobile Communication Conference (UEMCON), 2017</a:t>
                      </a:r>
                      <a:endParaRPr lang="en-US" sz="1400" i="0" dirty="0">
                        <a:latin typeface="Times New Roman" pitchFamily="18" charset="0"/>
                        <a:cs typeface="Times New Roman" pitchFamily="18" charset="0"/>
                      </a:endParaRPr>
                    </a:p>
                  </a:txBody>
                  <a:tcPr/>
                </a:tc>
                <a:tc>
                  <a:txBody>
                    <a:bodyPr/>
                    <a:lstStyle/>
                    <a:p>
                      <a:r>
                        <a:rPr lang="en-US" sz="1200" dirty="0" smtClean="0">
                          <a:latin typeface="Times New Roman" pitchFamily="18" charset="0"/>
                          <a:cs typeface="Times New Roman" pitchFamily="18" charset="0"/>
                        </a:rPr>
                        <a:t>The author proposed about CNN+LSTM model on IMDB dataset where the author found that the model was able to predict the sentiment polarity of the reviews with an accuracy of 89.5%.</a:t>
                      </a:r>
                      <a:endParaRPr lang="en-US" sz="1200" dirty="0">
                        <a:latin typeface="Times New Roman" pitchFamily="18" charset="0"/>
                        <a:cs typeface="Times New Roman" pitchFamily="18" charset="0"/>
                      </a:endParaRPr>
                    </a:p>
                  </a:txBody>
                  <a:tcPr/>
                </a:tc>
                <a:tc>
                  <a:txBody>
                    <a:bodyPr/>
                    <a:lstStyle/>
                    <a:p>
                      <a:r>
                        <a:rPr lang="en-US" sz="1100" dirty="0" smtClean="0"/>
                        <a:t>In</a:t>
                      </a:r>
                      <a:r>
                        <a:rPr lang="en-US" sz="1100" baseline="0" dirty="0" smtClean="0"/>
                        <a:t> </a:t>
                      </a:r>
                      <a:r>
                        <a:rPr lang="en-US" sz="1100" dirty="0" smtClean="0"/>
                        <a:t>future work that the efficiency of the model can be improved by word embedding and other pre-processing techniques.</a:t>
                      </a:r>
                    </a:p>
                    <a:p>
                      <a:r>
                        <a:rPr lang="en-US" sz="1100" dirty="0" smtClean="0"/>
                        <a:t> </a:t>
                      </a:r>
                    </a:p>
                    <a:p>
                      <a:r>
                        <a:rPr lang="en-US" sz="1100" dirty="0" smtClean="0"/>
                        <a:t>it can</a:t>
                      </a:r>
                      <a:r>
                        <a:rPr lang="en-US" sz="1100" baseline="0" dirty="0" smtClean="0"/>
                        <a:t> be </a:t>
                      </a:r>
                      <a:r>
                        <a:rPr lang="en-US" sz="1100" dirty="0" smtClean="0"/>
                        <a:t>used in this research to know whether it performs the same on the selected dataset of Twitter data.</a:t>
                      </a:r>
                      <a:endParaRPr lang="en-US" sz="1100" dirty="0"/>
                    </a:p>
                  </a:txBody>
                  <a:tcPr/>
                </a:tc>
                <a:tc>
                  <a:txBody>
                    <a:bodyPr/>
                    <a:lstStyle/>
                    <a:p>
                      <a:r>
                        <a:rPr lang="en-US" sz="1400" dirty="0" smtClean="0">
                          <a:latin typeface="Times New Roman" pitchFamily="18" charset="0"/>
                          <a:cs typeface="Times New Roman" pitchFamily="18" charset="0"/>
                        </a:rPr>
                        <a:t>With supervised learning methods is that we need to have well defined labelled data otherwise the training and testing is difficult to perform.</a:t>
                      </a:r>
                    </a:p>
                    <a:p>
                      <a:endParaRPr lang="en-US" sz="1400" dirty="0" smtClean="0">
                        <a:latin typeface="Times New Roman" pitchFamily="18" charset="0"/>
                        <a:cs typeface="Times New Roman" pitchFamily="18" charset="0"/>
                      </a:endParaRPr>
                    </a:p>
                    <a:p>
                      <a:endParaRPr lang="en-US" sz="1400" dirty="0"/>
                    </a:p>
                  </a:txBody>
                  <a:tcPr/>
                </a:tc>
              </a:tr>
              <a:tr h="2214264">
                <a:tc>
                  <a:txBody>
                    <a:bodyPr/>
                    <a:lstStyle/>
                    <a:p>
                      <a:r>
                        <a:rPr kumimoji="0" lang="en-US" sz="1400" kern="1200" dirty="0" smtClean="0">
                          <a:solidFill>
                            <a:schemeClr val="dk1"/>
                          </a:solidFill>
                          <a:latin typeface="Times New Roman" pitchFamily="18" charset="0"/>
                          <a:ea typeface="+mn-ea"/>
                          <a:cs typeface="Times New Roman" pitchFamily="18" charset="0"/>
                        </a:rPr>
                        <a:t>Q. Huang, R. Chen, X. Zheng, and Z. Dong, “Deep Sentiment Representation Based on CNN and LSTM</a:t>
                      </a:r>
                      <a:r>
                        <a:rPr kumimoji="0" lang="en-US" sz="1400" i="0" kern="1200" dirty="0" smtClean="0">
                          <a:solidFill>
                            <a:schemeClr val="dk1"/>
                          </a:solidFill>
                          <a:latin typeface="Times New Roman" pitchFamily="18" charset="0"/>
                          <a:ea typeface="+mn-ea"/>
                          <a:cs typeface="Times New Roman" pitchFamily="18" charset="0"/>
                        </a:rPr>
                        <a:t>,” in 2017 International Conference on Green Informatics (ICGI), 2017</a:t>
                      </a:r>
                      <a:endParaRPr lang="en-US" sz="1400" i="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The author has introduced a model by combining one-layer of CNN with two-layer LSTMs for sentiment representation. The convolution layer and pooling layer in CNN make it easy to automatically extract local features and</a:t>
                      </a:r>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reduce the computation complexity. Besides this LSTM is introduced to learn syntax features of linguistics. The results show that the proposed CNN-LSTM model outperformed CNN and SVM with an accuracy of 87.2%. </a:t>
                      </a:r>
                    </a:p>
                    <a:p>
                      <a:endParaRPr lang="en-US" sz="1400" dirty="0"/>
                    </a:p>
                  </a:txBody>
                  <a:tcPr/>
                </a:tc>
                <a:tc>
                  <a:txBody>
                    <a:bodyPr/>
                    <a:lstStyle/>
                    <a:p>
                      <a:endParaRPr lang="en-US" sz="1400" dirty="0"/>
                    </a:p>
                  </a:txBody>
                  <a:tcPr/>
                </a:tc>
              </a:tr>
              <a:tr h="2214264">
                <a:tc>
                  <a:txBody>
                    <a:bodyPr/>
                    <a:lstStyle/>
                    <a:p>
                      <a:r>
                        <a:rPr kumimoji="0" lang="en-US" sz="1400" kern="1200" dirty="0" smtClean="0">
                          <a:solidFill>
                            <a:schemeClr val="dk1"/>
                          </a:solidFill>
                          <a:latin typeface="+mn-lt"/>
                          <a:ea typeface="+mn-ea"/>
                          <a:cs typeface="+mn-cs"/>
                        </a:rPr>
                        <a:t>“</a:t>
                      </a:r>
                      <a:r>
                        <a:rPr kumimoji="0" lang="en-US" sz="1400" kern="1200" dirty="0" smtClean="0">
                          <a:solidFill>
                            <a:schemeClr val="dk1"/>
                          </a:solidFill>
                          <a:latin typeface="Times New Roman" pitchFamily="18" charset="0"/>
                          <a:ea typeface="+mn-ea"/>
                          <a:cs typeface="Times New Roman" pitchFamily="18" charset="0"/>
                        </a:rPr>
                        <a:t>Tweet sentiment analysis with classifier ensembles - ScienceDirect.”</a:t>
                      </a:r>
                      <a:r>
                        <a:rPr kumimoji="0" lang="en-US" sz="1400" kern="1200" baseline="0" dirty="0" smtClean="0">
                          <a:solidFill>
                            <a:schemeClr val="dk1"/>
                          </a:solidFill>
                          <a:latin typeface="Times New Roman" pitchFamily="18" charset="0"/>
                          <a:ea typeface="+mn-ea"/>
                          <a:cs typeface="Times New Roman" pitchFamily="18" charset="0"/>
                        </a:rPr>
                        <a:t> </a:t>
                      </a:r>
                      <a:r>
                        <a:rPr kumimoji="0" lang="en-US" sz="1400" kern="1200" dirty="0" smtClean="0">
                          <a:solidFill>
                            <a:schemeClr val="dk1"/>
                          </a:solidFill>
                          <a:latin typeface="Times New Roman" pitchFamily="18" charset="0"/>
                          <a:ea typeface="+mn-ea"/>
                          <a:cs typeface="Times New Roman" pitchFamily="18" charset="0"/>
                        </a:rPr>
                        <a:t>: 09-Jun- 2019</a:t>
                      </a:r>
                      <a:endParaRPr lang="en-US" sz="1400" dirty="0">
                        <a:latin typeface="Times New Roman" pitchFamily="18" charset="0"/>
                        <a:cs typeface="Times New Roman" pitchFamily="18" charset="0"/>
                      </a:endParaRPr>
                    </a:p>
                  </a:txBody>
                  <a:tcPr/>
                </a:tc>
                <a:tc>
                  <a:txBody>
                    <a:bodyPr/>
                    <a:lstStyle/>
                    <a:p>
                      <a:r>
                        <a:rPr kumimoji="0" lang="en-US" sz="1400" kern="1200" dirty="0" smtClean="0">
                          <a:solidFill>
                            <a:schemeClr val="dk1"/>
                          </a:solidFill>
                          <a:latin typeface="Times New Roman" pitchFamily="18" charset="0"/>
                          <a:ea typeface="+mn-ea"/>
                          <a:cs typeface="Times New Roman" pitchFamily="18" charset="0"/>
                        </a:rPr>
                        <a:t>Classifier ensembles and lexicons are used in the automatic classification of the sentiment of tweets. In concern to the query, the tweets are classified as positive or negative</a:t>
                      </a:r>
                      <a:endParaRPr lang="en-US" sz="1400" dirty="0">
                        <a:latin typeface="Times New Roman" pitchFamily="18" charset="0"/>
                        <a:cs typeface="Times New Roman" pitchFamily="18" charset="0"/>
                      </a:endParaRPr>
                    </a:p>
                  </a:txBody>
                  <a:tcPr/>
                </a:tc>
                <a:tc>
                  <a:txBody>
                    <a:bodyPr/>
                    <a:lstStyle/>
                    <a:p>
                      <a:r>
                        <a:rPr kumimoji="0" lang="en-US" sz="1400" kern="1200" dirty="0" smtClean="0">
                          <a:solidFill>
                            <a:schemeClr val="dk1"/>
                          </a:solidFill>
                          <a:latin typeface="Times New Roman" pitchFamily="18" charset="0"/>
                          <a:ea typeface="+mn-ea"/>
                          <a:cs typeface="Times New Roman" pitchFamily="18" charset="0"/>
                        </a:rPr>
                        <a:t>Classifier ensembles formed by the models like SVM, Logistic Regression, Multinomial Naïve Bayes, Random Forest improves the classification accuracy on the sentiment datasets of the public tweets are shown by their experiment</a:t>
                      </a:r>
                      <a:endParaRPr lang="en-US" sz="1400" dirty="0">
                        <a:latin typeface="Times New Roman" pitchFamily="18" charset="0"/>
                        <a:cs typeface="Times New Roman" pitchFamily="18" charset="0"/>
                      </a:endParaRPr>
                    </a:p>
                  </a:txBody>
                  <a:tcPr/>
                </a:tc>
                <a:tc>
                  <a:txBody>
                    <a:bodyPr/>
                    <a:lstStyle/>
                    <a:p>
                      <a:endParaRPr lang="en-US" sz="1400" dirty="0"/>
                    </a:p>
                  </a:txBody>
                  <a:tcPr/>
                </a:tc>
              </a:tr>
            </a:tbl>
          </a:graphicData>
        </a:graphic>
      </p:graphicFrame>
    </p:spTree>
  </p:cSld>
  <p:clrMapOvr>
    <a:masterClrMapping/>
  </p:clrMapOvr>
  <p:transition spd="med">
    <p:pull dir="d"/>
    <p:sndAc>
      <p:stSnd>
        <p:snd r:embed="rId2" name="arrow.wav" builtIn="1"/>
      </p:stSnd>
    </p:sndAc>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Aspect</Template>
  <TotalTime>3240</TotalTime>
  <Words>1784</Words>
  <Application>Microsoft Office PowerPoint</Application>
  <PresentationFormat>Custom</PresentationFormat>
  <Paragraphs>323</Paragraphs>
  <Slides>51</Slides>
  <Notes>2</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Aspect</vt:lpstr>
      <vt:lpstr>        END TERM DISSERTATION  PART (2)  “BiDIRECTIONAL-LSTM AND CNN FOR THE IMPROVEMENT OF TWITTER SENTIMENT ANALYSIS” </vt:lpstr>
      <vt:lpstr>CONTENTS</vt:lpstr>
      <vt:lpstr>Slide 3</vt:lpstr>
      <vt:lpstr>Sentiment Analysis</vt:lpstr>
      <vt:lpstr>RESEARCH METHODOLOGY </vt:lpstr>
      <vt:lpstr>         BASE PAPER INTRODUCTION</vt:lpstr>
      <vt:lpstr> FRAMEWORK FOR SENTIMENT ANALYSIS  </vt:lpstr>
      <vt:lpstr>                 STUDY OF LITRATURE </vt:lpstr>
      <vt:lpstr>                       LITRATURE SURVEY</vt:lpstr>
      <vt:lpstr>                     </vt:lpstr>
      <vt:lpstr>Flow Chart</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                                        </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                            APPLICATIONS</vt:lpstr>
      <vt:lpstr>Slide 48</vt:lpstr>
      <vt:lpstr>Slide 49</vt:lpstr>
      <vt:lpstr>Slide 50</vt:lpstr>
      <vt:lpstr>Slide 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analysis</dc:title>
  <dc:creator>prafful</dc:creator>
  <cp:lastModifiedBy>Windows User</cp:lastModifiedBy>
  <cp:revision>316</cp:revision>
  <dcterms:created xsi:type="dcterms:W3CDTF">2020-08-22T19:22:11Z</dcterms:created>
  <dcterms:modified xsi:type="dcterms:W3CDTF">2021-06-30T08:14:24Z</dcterms:modified>
</cp:coreProperties>
</file>